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8" r:id="rId4"/>
    <p:sldId id="259" r:id="rId5"/>
    <p:sldId id="269" r:id="rId6"/>
    <p:sldId id="262" r:id="rId7"/>
    <p:sldId id="264" r:id="rId8"/>
    <p:sldId id="265" r:id="rId9"/>
    <p:sldId id="260" r:id="rId10"/>
    <p:sldId id="261" r:id="rId11"/>
    <p:sldId id="263" r:id="rId12"/>
    <p:sldId id="266" r:id="rId13"/>
    <p:sldId id="267"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omputer Says No" pitchFamily="2" charset="0"/>
      <p:regular r:id="rId19"/>
    </p:embeddedFont>
    <p:embeddedFont>
      <p:font typeface="Poppins" pitchFamily="2" charset="77"/>
      <p:regular r:id="rId20"/>
      <p:bold r:id="rId21"/>
      <p:italic r:id="rId22"/>
      <p:boldItalic r:id="rId23"/>
    </p:embeddedFont>
    <p:embeddedFont>
      <p:font typeface="Poppins Light" panose="020B0604020202020204" pitchFamily="34"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6EAB"/>
    <a:srgbClr val="7F49F3"/>
    <a:srgbClr val="8360F0"/>
    <a:srgbClr val="4E26EE"/>
    <a:srgbClr val="3824D4"/>
    <a:srgbClr val="424EA9"/>
    <a:srgbClr val="4A216A"/>
    <a:srgbClr val="251977"/>
    <a:srgbClr val="797979"/>
    <a:srgbClr val="5325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50" autoAdjust="0"/>
  </p:normalViewPr>
  <p:slideViewPr>
    <p:cSldViewPr>
      <p:cViewPr varScale="1">
        <p:scale>
          <a:sx n="80" d="100"/>
          <a:sy n="80" d="100"/>
        </p:scale>
        <p:origin x="2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1.svg"/><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32.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png"/><Relationship Id="rId10" Type="http://schemas.openxmlformats.org/officeDocument/2006/relationships/image" Target="../media/image40.svg"/><Relationship Id="rId4" Type="http://schemas.openxmlformats.org/officeDocument/2006/relationships/image" Target="../media/image35.svg"/><Relationship Id="rId9" Type="http://schemas.openxmlformats.org/officeDocument/2006/relationships/image" Target="../media/image39.png"/><Relationship Id="rId14" Type="http://schemas.openxmlformats.org/officeDocument/2006/relationships/image" Target="../media/image44.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hyperlink" Target="http://www.jnj.com/innovation/artificial-intelligence-in-" TargetMode="External"/><Relationship Id="rId3" Type="http://schemas.openxmlformats.org/officeDocument/2006/relationships/image" Target="../media/image6.png"/><Relationship Id="rId7" Type="http://schemas.openxmlformats.org/officeDocument/2006/relationships/hyperlink" Target="http://www.ibm.com/blog/the-benefits-of-ai-in-"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www.ncbi.nlm.nih.gov/pmc/articles/PMC10302890/#:~:tex" TargetMode="External"/><Relationship Id="rId5" Type="http://schemas.openxmlformats.org/officeDocument/2006/relationships/image" Target="../media/image3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90500"/>
            <a:ext cx="18745200" cy="105918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261236" y="4838384"/>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2743251" y="-22449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dirty="0"/>
          </a:p>
        </p:txBody>
      </p:sp>
      <p:sp>
        <p:nvSpPr>
          <p:cNvPr id="5" name="Freeform 5"/>
          <p:cNvSpPr/>
          <p:nvPr/>
        </p:nvSpPr>
        <p:spPr>
          <a:xfrm>
            <a:off x="9926349" y="-778706"/>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319531" y="6819563"/>
            <a:ext cx="6926813" cy="485916"/>
          </a:xfrm>
          <a:prstGeom prst="rect">
            <a:avLst/>
          </a:prstGeom>
        </p:spPr>
        <p:txBody>
          <a:bodyPr lIns="0" tIns="0" rIns="0" bIns="0" rtlCol="0" anchor="t">
            <a:spAutoFit/>
          </a:bodyPr>
          <a:lstStyle/>
          <a:p>
            <a:pPr algn="ctr">
              <a:lnSpc>
                <a:spcPts val="3799"/>
              </a:lnSpc>
            </a:pPr>
            <a:r>
              <a:rPr lang="en-US" sz="2714" dirty="0">
                <a:solidFill>
                  <a:srgbClr val="6866E1"/>
                </a:solidFill>
                <a:latin typeface="Poppins Light"/>
              </a:rPr>
              <a:t>By Samantha Minchew</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7262418" y="8063516"/>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59027" y="2844275"/>
            <a:ext cx="10466173" cy="3077766"/>
          </a:xfrm>
          <a:prstGeom prst="rect">
            <a:avLst/>
          </a:prstGeom>
        </p:spPr>
        <p:txBody>
          <a:bodyPr wrap="square" lIns="0" tIns="0" rIns="0" bIns="0" rtlCol="0" anchor="t">
            <a:spAutoFit/>
          </a:bodyPr>
          <a:lstStyle/>
          <a:p>
            <a:pPr algn="ctr"/>
            <a:r>
              <a:rPr lang="en-US" sz="8000" b="1" dirty="0">
                <a:solidFill>
                  <a:srgbClr val="6866E1"/>
                </a:solidFill>
                <a:latin typeface="Computer Says No"/>
              </a:rPr>
              <a:t>EXPLORATORY DATA ANALYSIS:</a:t>
            </a:r>
          </a:p>
          <a:p>
            <a:pPr algn="ctr"/>
            <a:r>
              <a:rPr lang="en-US" sz="7000" b="1" dirty="0">
                <a:solidFill>
                  <a:srgbClr val="6866E1"/>
                </a:solidFill>
                <a:latin typeface="Computer Says No"/>
              </a:rPr>
              <a:t> </a:t>
            </a:r>
            <a:r>
              <a:rPr lang="en-US" sz="5000" b="1" i="1" dirty="0">
                <a:solidFill>
                  <a:srgbClr val="6866E1"/>
                </a:solidFill>
                <a:latin typeface="Computer Says No"/>
              </a:rPr>
              <a:t>Advancing Healthcare Through AI And </a:t>
            </a:r>
          </a:p>
          <a:p>
            <a:pPr algn="ctr"/>
            <a:r>
              <a:rPr lang="en-US" sz="5000" b="1" i="1" dirty="0">
                <a:solidFill>
                  <a:srgbClr val="6866E1"/>
                </a:solidFill>
                <a:latin typeface="Computer Says No"/>
              </a:rPr>
              <a:t>Machine Learning Incorporations</a:t>
            </a:r>
          </a:p>
        </p:txBody>
      </p:sp>
      <p:sp>
        <p:nvSpPr>
          <p:cNvPr id="10" name="TextBox 10"/>
          <p:cNvSpPr txBox="1"/>
          <p:nvPr/>
        </p:nvSpPr>
        <p:spPr>
          <a:xfrm>
            <a:off x="2440299" y="2138244"/>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INFO 4907</a:t>
            </a:r>
          </a:p>
        </p:txBody>
      </p:sp>
      <p:sp>
        <p:nvSpPr>
          <p:cNvPr id="11" name="Freeform 11"/>
          <p:cNvSpPr/>
          <p:nvPr/>
        </p:nvSpPr>
        <p:spPr>
          <a:xfrm flipH="1">
            <a:off x="9736399" y="899081"/>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4870841" y="-185353"/>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en-US"/>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en-US"/>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en-US"/>
          </a:p>
        </p:txBody>
      </p:sp>
      <p:sp>
        <p:nvSpPr>
          <p:cNvPr id="8" name="Freeform 8"/>
          <p:cNvSpPr/>
          <p:nvPr/>
        </p:nvSpPr>
        <p:spPr>
          <a:xfrm rot="-1072226">
            <a:off x="-631626" y="4560253"/>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en-US"/>
          </a:p>
        </p:txBody>
      </p:sp>
      <p:sp>
        <p:nvSpPr>
          <p:cNvPr id="9" name="Freeform 9"/>
          <p:cNvSpPr/>
          <p:nvPr/>
        </p:nvSpPr>
        <p:spPr>
          <a:xfrm>
            <a:off x="13577516" y="302791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en-US"/>
          </a:p>
        </p:txBody>
      </p:sp>
      <p:sp>
        <p:nvSpPr>
          <p:cNvPr id="10" name="Freeform 10"/>
          <p:cNvSpPr/>
          <p:nvPr/>
        </p:nvSpPr>
        <p:spPr>
          <a:xfrm>
            <a:off x="8735447" y="3260952"/>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en-US"/>
          </a:p>
        </p:txBody>
      </p:sp>
      <p:sp>
        <p:nvSpPr>
          <p:cNvPr id="11" name="Freeform 11"/>
          <p:cNvSpPr/>
          <p:nvPr/>
        </p:nvSpPr>
        <p:spPr>
          <a:xfrm>
            <a:off x="3911553" y="3362254"/>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en-US" dirty="0"/>
          </a:p>
        </p:txBody>
      </p:sp>
      <p:sp>
        <p:nvSpPr>
          <p:cNvPr id="12" name="TextBox 12"/>
          <p:cNvSpPr txBox="1"/>
          <p:nvPr/>
        </p:nvSpPr>
        <p:spPr>
          <a:xfrm>
            <a:off x="5304553" y="391903"/>
            <a:ext cx="7678893" cy="1117867"/>
          </a:xfrm>
          <a:prstGeom prst="rect">
            <a:avLst/>
          </a:prstGeom>
        </p:spPr>
        <p:txBody>
          <a:bodyPr lIns="0" tIns="0" rIns="0" bIns="0" rtlCol="0" anchor="t">
            <a:spAutoFit/>
          </a:bodyPr>
          <a:lstStyle/>
          <a:p>
            <a:pPr marL="0" lvl="0" indent="0" algn="ctr">
              <a:lnSpc>
                <a:spcPts val="7490"/>
              </a:lnSpc>
              <a:spcBef>
                <a:spcPct val="0"/>
              </a:spcBef>
            </a:pPr>
            <a:r>
              <a:rPr lang="en-US" sz="10403" dirty="0">
                <a:solidFill>
                  <a:srgbClr val="6866E1"/>
                </a:solidFill>
                <a:latin typeface="Computer Says No"/>
              </a:rPr>
              <a:t>PROJECT OBJECTIVES</a:t>
            </a:r>
          </a:p>
        </p:txBody>
      </p:sp>
      <p:sp>
        <p:nvSpPr>
          <p:cNvPr id="13" name="TextBox 13"/>
          <p:cNvSpPr txBox="1"/>
          <p:nvPr/>
        </p:nvSpPr>
        <p:spPr>
          <a:xfrm>
            <a:off x="2933300" y="5085998"/>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BF78FE"/>
                </a:solidFill>
                <a:latin typeface="Computer Says No"/>
              </a:rPr>
              <a:t>OBJECTIVE 01:</a:t>
            </a:r>
          </a:p>
        </p:txBody>
      </p:sp>
      <p:sp>
        <p:nvSpPr>
          <p:cNvPr id="14" name="TextBox 14"/>
          <p:cNvSpPr txBox="1"/>
          <p:nvPr/>
        </p:nvSpPr>
        <p:spPr>
          <a:xfrm>
            <a:off x="3079568" y="6225694"/>
            <a:ext cx="3037045" cy="3685624"/>
          </a:xfrm>
          <a:prstGeom prst="rect">
            <a:avLst/>
          </a:prstGeom>
        </p:spPr>
        <p:txBody>
          <a:bodyPr lIns="0" tIns="0" rIns="0" bIns="0" rtlCol="0" anchor="t">
            <a:spAutoFit/>
          </a:bodyPr>
          <a:lstStyle/>
          <a:p>
            <a:pPr algn="ctr">
              <a:lnSpc>
                <a:spcPts val="2439"/>
              </a:lnSpc>
            </a:pPr>
            <a:r>
              <a:rPr lang="en-US" dirty="0">
                <a:solidFill>
                  <a:srgbClr val="FFFFFF"/>
                </a:solidFill>
                <a:latin typeface="Poppins Light"/>
              </a:rPr>
              <a:t>The objective of this improvement would be collected by implementing an AI-driven system to enhance medication adherence by developing a personalized reminder and education platform for patients, considering individua health data and preferences. </a:t>
            </a:r>
          </a:p>
        </p:txBody>
      </p:sp>
      <p:sp>
        <p:nvSpPr>
          <p:cNvPr id="15" name="TextBox 15"/>
          <p:cNvSpPr txBox="1"/>
          <p:nvPr/>
        </p:nvSpPr>
        <p:spPr>
          <a:xfrm>
            <a:off x="7927815" y="5104672"/>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BF78FE"/>
                </a:solidFill>
                <a:latin typeface="Computer Says No"/>
              </a:rPr>
              <a:t>OBJECTIVE 02:</a:t>
            </a:r>
          </a:p>
        </p:txBody>
      </p:sp>
      <p:sp>
        <p:nvSpPr>
          <p:cNvPr id="16" name="TextBox 16"/>
          <p:cNvSpPr txBox="1"/>
          <p:nvPr/>
        </p:nvSpPr>
        <p:spPr>
          <a:xfrm>
            <a:off x="12678958" y="5034654"/>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BF78FE"/>
                </a:solidFill>
                <a:latin typeface="Computer Says No"/>
              </a:rPr>
              <a:t>OBJECTIVE 03:</a:t>
            </a:r>
          </a:p>
        </p:txBody>
      </p:sp>
      <p:sp>
        <p:nvSpPr>
          <p:cNvPr id="17" name="TextBox 17"/>
          <p:cNvSpPr txBox="1"/>
          <p:nvPr/>
        </p:nvSpPr>
        <p:spPr>
          <a:xfrm>
            <a:off x="7963909" y="6181079"/>
            <a:ext cx="3037045" cy="2454518"/>
          </a:xfrm>
          <a:prstGeom prst="rect">
            <a:avLst/>
          </a:prstGeom>
        </p:spPr>
        <p:txBody>
          <a:bodyPr lIns="0" tIns="0" rIns="0" bIns="0" rtlCol="0" anchor="t">
            <a:spAutoFit/>
          </a:bodyPr>
          <a:lstStyle/>
          <a:p>
            <a:pPr algn="ctr">
              <a:lnSpc>
                <a:spcPts val="2439"/>
              </a:lnSpc>
            </a:pPr>
            <a:r>
              <a:rPr lang="en-US" dirty="0">
                <a:solidFill>
                  <a:srgbClr val="FFFFFF"/>
                </a:solidFill>
                <a:latin typeface="Poppins Light"/>
              </a:rPr>
              <a:t>Developing a predictive analytics model using AI to forecast and monitor the outbreak of infectious diseases, enabling times for public health interventions and resource planning.</a:t>
            </a:r>
          </a:p>
        </p:txBody>
      </p:sp>
      <p:sp>
        <p:nvSpPr>
          <p:cNvPr id="18" name="TextBox 18"/>
          <p:cNvSpPr txBox="1"/>
          <p:nvPr/>
        </p:nvSpPr>
        <p:spPr>
          <a:xfrm>
            <a:off x="12700726" y="6162308"/>
            <a:ext cx="3037045" cy="2762295"/>
          </a:xfrm>
          <a:prstGeom prst="rect">
            <a:avLst/>
          </a:prstGeom>
        </p:spPr>
        <p:txBody>
          <a:bodyPr lIns="0" tIns="0" rIns="0" bIns="0" rtlCol="0" anchor="t">
            <a:spAutoFit/>
          </a:bodyPr>
          <a:lstStyle/>
          <a:p>
            <a:pPr algn="ctr">
              <a:lnSpc>
                <a:spcPts val="2439"/>
              </a:lnSpc>
            </a:pPr>
            <a:r>
              <a:rPr lang="en-US" dirty="0">
                <a:solidFill>
                  <a:srgbClr val="FFFFFF"/>
                </a:solidFill>
                <a:latin typeface="Poppins Light"/>
              </a:rPr>
              <a:t>Utilizing AI algorithms to analyze large datasets for drug discovery, predicting potential candidates, optimizing molecular structures, and expedition the drug development process for specific medical conditions.</a:t>
            </a:r>
          </a:p>
        </p:txBody>
      </p:sp>
      <p:sp>
        <p:nvSpPr>
          <p:cNvPr id="19" name="TextBox 18">
            <a:extLst>
              <a:ext uri="{FF2B5EF4-FFF2-40B4-BE49-F238E27FC236}">
                <a16:creationId xmlns:a16="http://schemas.microsoft.com/office/drawing/2014/main" id="{4A01CB31-7C19-268D-47A7-3CA3A6E58AA1}"/>
              </a:ext>
            </a:extLst>
          </p:cNvPr>
          <p:cNvSpPr txBox="1"/>
          <p:nvPr/>
        </p:nvSpPr>
        <p:spPr>
          <a:xfrm>
            <a:off x="2743199" y="1483055"/>
            <a:ext cx="13013056" cy="1323439"/>
          </a:xfrm>
          <a:prstGeom prst="rect">
            <a:avLst/>
          </a:prstGeom>
          <a:noFill/>
        </p:spPr>
        <p:txBody>
          <a:bodyPr wrap="square" rtlCol="0">
            <a:spAutoFit/>
          </a:bodyPr>
          <a:lstStyle/>
          <a:p>
            <a:r>
              <a:rPr lang="en-US" sz="2000" b="0" i="0" u="none" strike="noStrike" dirty="0">
                <a:solidFill>
                  <a:schemeClr val="bg1"/>
                </a:solidFill>
                <a:effectLst/>
                <a:latin typeface="Poppins" pitchFamily="2" charset="77"/>
                <a:cs typeface="Poppins" pitchFamily="2" charset="77"/>
              </a:rPr>
              <a:t>AI could be used to increase efficiency in healthcare diagnoses. According to Harvard's School of Public Health, although it's early days for this use, using AI to make diagnoses may reduce treatment costs by up to 50% and improve health outcomes by 40%. Overall, </a:t>
            </a:r>
            <a:r>
              <a:rPr lang="en-US" sz="2000" dirty="0">
                <a:solidFill>
                  <a:schemeClr val="bg1"/>
                </a:solidFill>
                <a:latin typeface="Poppins" pitchFamily="2" charset="77"/>
                <a:cs typeface="Poppins" pitchFamily="2" charset="77"/>
              </a:rPr>
              <a:t>t</a:t>
            </a:r>
            <a:r>
              <a:rPr lang="en-US" sz="2000" b="0" i="0" u="none" strike="noStrike" dirty="0">
                <a:solidFill>
                  <a:schemeClr val="bg1"/>
                </a:solidFill>
                <a:effectLst/>
                <a:latin typeface="Poppins" pitchFamily="2" charset="77"/>
                <a:cs typeface="Poppins" pitchFamily="2" charset="77"/>
              </a:rPr>
              <a:t>he primary aim of health-related AI applications is to analyze relationships between clinical data and patient outcomes. </a:t>
            </a:r>
            <a:endParaRPr lang="en-US" sz="2000" dirty="0">
              <a:solidFill>
                <a:schemeClr val="bg1"/>
              </a:solidFill>
              <a:latin typeface="Poppins" pitchFamily="2" charset="77"/>
              <a:cs typeface="Poppins" pitchFamily="2" charset="77"/>
            </a:endParaRPr>
          </a:p>
        </p:txBody>
      </p:sp>
      <p:sp>
        <p:nvSpPr>
          <p:cNvPr id="20" name="TextBox 19">
            <a:extLst>
              <a:ext uri="{FF2B5EF4-FFF2-40B4-BE49-F238E27FC236}">
                <a16:creationId xmlns:a16="http://schemas.microsoft.com/office/drawing/2014/main" id="{64B5D33A-5A24-93F7-53B7-C4DBAB58AE3D}"/>
              </a:ext>
            </a:extLst>
          </p:cNvPr>
          <p:cNvSpPr txBox="1"/>
          <p:nvPr/>
        </p:nvSpPr>
        <p:spPr>
          <a:xfrm>
            <a:off x="2640222" y="5363920"/>
            <a:ext cx="4286808" cy="861774"/>
          </a:xfrm>
          <a:prstGeom prst="rect">
            <a:avLst/>
          </a:prstGeom>
          <a:noFill/>
        </p:spPr>
        <p:txBody>
          <a:bodyPr wrap="square" rtlCol="0">
            <a:spAutoFit/>
          </a:bodyPr>
          <a:lstStyle/>
          <a:p>
            <a:r>
              <a:rPr lang="en-US" sz="3200" i="1" dirty="0">
                <a:solidFill>
                  <a:schemeClr val="bg1"/>
                </a:solidFill>
                <a:latin typeface="Computer Says No"/>
              </a:rPr>
              <a:t>Improve Medication Adherence</a:t>
            </a:r>
          </a:p>
          <a:p>
            <a:endParaRPr lang="en-US" dirty="0"/>
          </a:p>
        </p:txBody>
      </p:sp>
      <p:sp>
        <p:nvSpPr>
          <p:cNvPr id="22" name="TextBox 21">
            <a:extLst>
              <a:ext uri="{FF2B5EF4-FFF2-40B4-BE49-F238E27FC236}">
                <a16:creationId xmlns:a16="http://schemas.microsoft.com/office/drawing/2014/main" id="{4CD92567-C0A9-CC87-A6BF-E5C22586700C}"/>
              </a:ext>
            </a:extLst>
          </p:cNvPr>
          <p:cNvSpPr txBox="1"/>
          <p:nvPr/>
        </p:nvSpPr>
        <p:spPr>
          <a:xfrm>
            <a:off x="7616377" y="5328223"/>
            <a:ext cx="3904833" cy="597215"/>
          </a:xfrm>
          <a:prstGeom prst="rect">
            <a:avLst/>
          </a:prstGeom>
          <a:noFill/>
        </p:spPr>
        <p:txBody>
          <a:bodyPr wrap="square">
            <a:spAutoFit/>
          </a:bodyPr>
          <a:lstStyle/>
          <a:p>
            <a:pPr marL="0" lvl="0" indent="0" algn="ctr">
              <a:lnSpc>
                <a:spcPts val="4458"/>
              </a:lnSpc>
              <a:spcBef>
                <a:spcPct val="0"/>
              </a:spcBef>
            </a:pPr>
            <a:r>
              <a:rPr lang="en-US" sz="3200" i="1" dirty="0">
                <a:solidFill>
                  <a:schemeClr val="bg1"/>
                </a:solidFill>
                <a:latin typeface="Computer Says No"/>
              </a:rPr>
              <a:t>Predict Disease Outbreak</a:t>
            </a:r>
          </a:p>
        </p:txBody>
      </p:sp>
      <p:sp>
        <p:nvSpPr>
          <p:cNvPr id="24" name="TextBox 23">
            <a:extLst>
              <a:ext uri="{FF2B5EF4-FFF2-40B4-BE49-F238E27FC236}">
                <a16:creationId xmlns:a16="http://schemas.microsoft.com/office/drawing/2014/main" id="{BE766271-F805-09A7-98D2-C6D2D3BDF9A4}"/>
              </a:ext>
            </a:extLst>
          </p:cNvPr>
          <p:cNvSpPr txBox="1"/>
          <p:nvPr/>
        </p:nvSpPr>
        <p:spPr>
          <a:xfrm>
            <a:off x="12037835" y="5323861"/>
            <a:ext cx="4530796" cy="597215"/>
          </a:xfrm>
          <a:prstGeom prst="rect">
            <a:avLst/>
          </a:prstGeom>
          <a:noFill/>
        </p:spPr>
        <p:txBody>
          <a:bodyPr wrap="square">
            <a:spAutoFit/>
          </a:bodyPr>
          <a:lstStyle/>
          <a:p>
            <a:pPr marL="0" lvl="0" indent="0" algn="ctr">
              <a:lnSpc>
                <a:spcPts val="4458"/>
              </a:lnSpc>
              <a:spcBef>
                <a:spcPct val="0"/>
              </a:spcBef>
            </a:pPr>
            <a:r>
              <a:rPr lang="en-US" sz="3200" i="1" dirty="0">
                <a:solidFill>
                  <a:schemeClr val="bg1"/>
                </a:solidFill>
                <a:latin typeface="Computer Says No"/>
              </a:rPr>
              <a:t>Drug Discovery Acceleration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800" y="-266700"/>
            <a:ext cx="19126200" cy="11049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4262963" y="-2975478"/>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txBody>
          <a:bodyPr/>
          <a:lstStyle/>
          <a:p>
            <a:endParaRPr lang="en-US"/>
          </a:p>
        </p:txBody>
      </p:sp>
      <p:sp>
        <p:nvSpPr>
          <p:cNvPr id="8" name="Freeform 8"/>
          <p:cNvSpPr/>
          <p:nvPr/>
        </p:nvSpPr>
        <p:spPr>
          <a:xfrm>
            <a:off x="13511525" y="228369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566838" y="1423442"/>
            <a:ext cx="9677400" cy="577081"/>
          </a:xfrm>
          <a:prstGeom prst="rect">
            <a:avLst/>
          </a:prstGeom>
        </p:spPr>
        <p:txBody>
          <a:bodyPr wrap="square" lIns="0" tIns="0" rIns="0" bIns="0" rtlCol="0" anchor="t">
            <a:spAutoFit/>
          </a:bodyPr>
          <a:lstStyle/>
          <a:p>
            <a:pPr marL="0" lvl="0" indent="0">
              <a:lnSpc>
                <a:spcPts val="4458"/>
              </a:lnSpc>
              <a:spcBef>
                <a:spcPct val="0"/>
              </a:spcBef>
            </a:pPr>
            <a:r>
              <a:rPr lang="en-US" sz="6192" dirty="0">
                <a:solidFill>
                  <a:srgbClr val="6866E1"/>
                </a:solidFill>
                <a:latin typeface="Computer Says No"/>
              </a:rPr>
              <a:t>Addresses Complexity &amp; Interdependence </a:t>
            </a:r>
          </a:p>
        </p:txBody>
      </p:sp>
      <p:sp>
        <p:nvSpPr>
          <p:cNvPr id="10" name="TextBox 10"/>
          <p:cNvSpPr txBox="1"/>
          <p:nvPr/>
        </p:nvSpPr>
        <p:spPr>
          <a:xfrm>
            <a:off x="7999328" y="1995174"/>
            <a:ext cx="6725376" cy="1519840"/>
          </a:xfrm>
          <a:prstGeom prst="rect">
            <a:avLst/>
          </a:prstGeom>
        </p:spPr>
        <p:txBody>
          <a:bodyPr wrap="square" lIns="0" tIns="0" rIns="0" bIns="0" rtlCol="0" anchor="t">
            <a:spAutoFit/>
          </a:bodyPr>
          <a:lstStyle/>
          <a:p>
            <a:pPr>
              <a:lnSpc>
                <a:spcPts val="2439"/>
              </a:lnSpc>
            </a:pPr>
            <a:r>
              <a:rPr lang="en-US" dirty="0">
                <a:solidFill>
                  <a:srgbClr val="FFFFFF"/>
                </a:solidFill>
                <a:latin typeface="Poppins Light"/>
              </a:rPr>
              <a:t>Healthcare AI projects are often complex and involve various interdependencies. A methodology provides a roadmap to navigate this complexity, ensuring that all components are considered and integrated effectively</a:t>
            </a:r>
            <a:r>
              <a:rPr lang="en-US" sz="1505" dirty="0">
                <a:solidFill>
                  <a:srgbClr val="FFFFFF"/>
                </a:solidFill>
                <a:latin typeface="Poppins Light"/>
              </a:rPr>
              <a:t>.</a:t>
            </a:r>
          </a:p>
          <a:p>
            <a:pPr>
              <a:lnSpc>
                <a:spcPts val="2439"/>
              </a:lnSpc>
            </a:pPr>
            <a:endParaRPr lang="en-US" sz="1505" dirty="0">
              <a:solidFill>
                <a:srgbClr val="FFFFFF"/>
              </a:solidFill>
              <a:latin typeface="Poppins Light"/>
            </a:endParaRPr>
          </a:p>
        </p:txBody>
      </p:sp>
      <p:sp>
        <p:nvSpPr>
          <p:cNvPr id="11" name="TextBox 11"/>
          <p:cNvSpPr txBox="1"/>
          <p:nvPr/>
        </p:nvSpPr>
        <p:spPr>
          <a:xfrm>
            <a:off x="8311409" y="3435688"/>
            <a:ext cx="5706507" cy="577081"/>
          </a:xfrm>
          <a:prstGeom prst="rect">
            <a:avLst/>
          </a:prstGeom>
        </p:spPr>
        <p:txBody>
          <a:bodyPr lIns="0" tIns="0" rIns="0" bIns="0" rtlCol="0" anchor="t">
            <a:spAutoFit/>
          </a:bodyPr>
          <a:lstStyle/>
          <a:p>
            <a:pPr marL="0" lvl="0" indent="0">
              <a:lnSpc>
                <a:spcPts val="4458"/>
              </a:lnSpc>
              <a:spcBef>
                <a:spcPct val="0"/>
              </a:spcBef>
            </a:pPr>
            <a:r>
              <a:rPr lang="en-US" sz="6192" dirty="0">
                <a:solidFill>
                  <a:srgbClr val="6866E1"/>
                </a:solidFill>
                <a:latin typeface="Computer Says No"/>
              </a:rPr>
              <a:t>Continuous Improvement</a:t>
            </a:r>
          </a:p>
        </p:txBody>
      </p:sp>
      <p:sp>
        <p:nvSpPr>
          <p:cNvPr id="12" name="TextBox 12"/>
          <p:cNvSpPr txBox="1"/>
          <p:nvPr/>
        </p:nvSpPr>
        <p:spPr>
          <a:xfrm>
            <a:off x="8419087" y="4166444"/>
            <a:ext cx="5706507" cy="1827616"/>
          </a:xfrm>
          <a:prstGeom prst="rect">
            <a:avLst/>
          </a:prstGeom>
        </p:spPr>
        <p:txBody>
          <a:bodyPr wrap="square" lIns="0" tIns="0" rIns="0" bIns="0" rtlCol="0" anchor="t">
            <a:spAutoFit/>
          </a:bodyPr>
          <a:lstStyle/>
          <a:p>
            <a:pPr>
              <a:lnSpc>
                <a:spcPts val="2439"/>
              </a:lnSpc>
            </a:pPr>
            <a:r>
              <a:rPr lang="en-US" dirty="0">
                <a:solidFill>
                  <a:srgbClr val="FFFFFF"/>
                </a:solidFill>
                <a:latin typeface="Poppins Light"/>
              </a:rPr>
              <a:t>Methodology allows for </a:t>
            </a:r>
            <a:r>
              <a:rPr lang="en-US" dirty="0" err="1">
                <a:solidFill>
                  <a:srgbClr val="FFFFFF"/>
                </a:solidFill>
                <a:latin typeface="Poppins Light"/>
              </a:rPr>
              <a:t>continuos</a:t>
            </a:r>
            <a:r>
              <a:rPr lang="en-US" dirty="0">
                <a:solidFill>
                  <a:srgbClr val="FFFFFF"/>
                </a:solidFill>
                <a:latin typeface="Poppins Light"/>
              </a:rPr>
              <a:t> improvement by enabling feedback loops. After deployment, insights gained from real-world use can be used to refine and enhance the AI system, addressing any shortcomings or evolving healthcare needs</a:t>
            </a:r>
          </a:p>
          <a:p>
            <a:pPr>
              <a:lnSpc>
                <a:spcPts val="2439"/>
              </a:lnSpc>
            </a:pPr>
            <a:endParaRPr lang="en-US" sz="1505" dirty="0">
              <a:solidFill>
                <a:srgbClr val="FFFFFF"/>
              </a:solidFill>
              <a:latin typeface="Poppins Light"/>
            </a:endParaRPr>
          </a:p>
        </p:txBody>
      </p:sp>
      <p:sp>
        <p:nvSpPr>
          <p:cNvPr id="13" name="TextBox 13"/>
          <p:cNvSpPr txBox="1"/>
          <p:nvPr/>
        </p:nvSpPr>
        <p:spPr>
          <a:xfrm rot="10800000" flipV="1">
            <a:off x="7658442" y="5984283"/>
            <a:ext cx="7252986" cy="577081"/>
          </a:xfrm>
          <a:prstGeom prst="rect">
            <a:avLst/>
          </a:prstGeom>
        </p:spPr>
        <p:txBody>
          <a:bodyPr wrap="square" lIns="0" tIns="0" rIns="0" bIns="0" rtlCol="0" anchor="t">
            <a:spAutoFit/>
          </a:bodyPr>
          <a:lstStyle/>
          <a:p>
            <a:pPr marL="0" lvl="0" indent="0">
              <a:lnSpc>
                <a:spcPts val="4458"/>
              </a:lnSpc>
              <a:spcBef>
                <a:spcPct val="0"/>
              </a:spcBef>
            </a:pPr>
            <a:r>
              <a:rPr lang="en-US" sz="6192" dirty="0">
                <a:solidFill>
                  <a:srgbClr val="6866E1"/>
                </a:solidFill>
                <a:latin typeface="Computer Says No"/>
              </a:rPr>
              <a:t>Guides Systematic Development</a:t>
            </a:r>
          </a:p>
        </p:txBody>
      </p:sp>
      <p:sp>
        <p:nvSpPr>
          <p:cNvPr id="14" name="TextBox 14"/>
          <p:cNvSpPr txBox="1"/>
          <p:nvPr/>
        </p:nvSpPr>
        <p:spPr>
          <a:xfrm>
            <a:off x="8477643" y="6560348"/>
            <a:ext cx="5777056" cy="1519840"/>
          </a:xfrm>
          <a:prstGeom prst="rect">
            <a:avLst/>
          </a:prstGeom>
        </p:spPr>
        <p:txBody>
          <a:bodyPr wrap="square" lIns="0" tIns="0" rIns="0" bIns="0" rtlCol="0" anchor="t">
            <a:spAutoFit/>
          </a:bodyPr>
          <a:lstStyle/>
          <a:p>
            <a:pPr>
              <a:lnSpc>
                <a:spcPts val="2439"/>
              </a:lnSpc>
            </a:pPr>
            <a:r>
              <a:rPr lang="en-US" dirty="0">
                <a:solidFill>
                  <a:srgbClr val="FFFFFF"/>
                </a:solidFill>
                <a:latin typeface="Poppins Light"/>
              </a:rPr>
              <a:t>Methodology of AI solutions, from defining objectives to model deployment. It ensures that each phase of the project is approached in a logical and organized manner</a:t>
            </a:r>
            <a:r>
              <a:rPr lang="en-US" sz="1505" dirty="0">
                <a:solidFill>
                  <a:srgbClr val="FFFFFF"/>
                </a:solidFill>
                <a:latin typeface="Poppins Light"/>
              </a:rPr>
              <a:t>.</a:t>
            </a:r>
          </a:p>
          <a:p>
            <a:pPr>
              <a:lnSpc>
                <a:spcPts val="2439"/>
              </a:lnSpc>
            </a:pPr>
            <a:endParaRPr lang="en-US" sz="1505" dirty="0">
              <a:solidFill>
                <a:srgbClr val="FFFFFF"/>
              </a:solidFill>
              <a:latin typeface="Poppins Light"/>
            </a:endParaRPr>
          </a:p>
        </p:txBody>
      </p:sp>
      <p:sp>
        <p:nvSpPr>
          <p:cNvPr id="15" name="TextBox 15"/>
          <p:cNvSpPr txBox="1"/>
          <p:nvPr/>
        </p:nvSpPr>
        <p:spPr>
          <a:xfrm>
            <a:off x="5440714" y="8042289"/>
            <a:ext cx="9131202" cy="577081"/>
          </a:xfrm>
          <a:prstGeom prst="rect">
            <a:avLst/>
          </a:prstGeom>
        </p:spPr>
        <p:txBody>
          <a:bodyPr wrap="square" lIns="0" tIns="0" rIns="0" bIns="0" rtlCol="0" anchor="t">
            <a:spAutoFit/>
          </a:bodyPr>
          <a:lstStyle/>
          <a:p>
            <a:pPr marL="0" lvl="0" indent="0">
              <a:lnSpc>
                <a:spcPts val="4458"/>
              </a:lnSpc>
              <a:spcBef>
                <a:spcPct val="0"/>
              </a:spcBef>
            </a:pPr>
            <a:r>
              <a:rPr lang="en-US" sz="6192" dirty="0">
                <a:solidFill>
                  <a:srgbClr val="6866E1"/>
                </a:solidFill>
                <a:latin typeface="Computer Says No"/>
              </a:rPr>
              <a:t>Facilitates Ethical Considerations</a:t>
            </a:r>
          </a:p>
        </p:txBody>
      </p:sp>
      <p:sp>
        <p:nvSpPr>
          <p:cNvPr id="16" name="TextBox 16"/>
          <p:cNvSpPr txBox="1"/>
          <p:nvPr/>
        </p:nvSpPr>
        <p:spPr>
          <a:xfrm>
            <a:off x="8477643" y="8792059"/>
            <a:ext cx="5359782" cy="1827616"/>
          </a:xfrm>
          <a:prstGeom prst="rect">
            <a:avLst/>
          </a:prstGeom>
        </p:spPr>
        <p:txBody>
          <a:bodyPr lIns="0" tIns="0" rIns="0" bIns="0" rtlCol="0" anchor="t">
            <a:spAutoFit/>
          </a:bodyPr>
          <a:lstStyle/>
          <a:p>
            <a:pPr>
              <a:lnSpc>
                <a:spcPts val="2439"/>
              </a:lnSpc>
            </a:pPr>
            <a:r>
              <a:rPr lang="en-US" dirty="0">
                <a:solidFill>
                  <a:srgbClr val="FFFFFF"/>
                </a:solidFill>
                <a:latin typeface="Poppins Light"/>
              </a:rPr>
              <a:t>Methodology helps incorporate ethical considerations into the AI development process. It prompts researchers to address issues like bias, privacy, and fairness, ensuring responsible and ethical use of AI in healthcare.</a:t>
            </a:r>
          </a:p>
          <a:p>
            <a:pPr>
              <a:lnSpc>
                <a:spcPts val="2439"/>
              </a:lnSpc>
            </a:pPr>
            <a:endParaRPr lang="en-US" sz="1505" dirty="0">
              <a:solidFill>
                <a:srgbClr val="FFFFFF"/>
              </a:solidFill>
              <a:latin typeface="Poppins Light"/>
            </a:endParaRPr>
          </a:p>
        </p:txBody>
      </p:sp>
      <p:sp>
        <p:nvSpPr>
          <p:cNvPr id="17" name="Freeform 17"/>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9" name="Freeform 19"/>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20" name="Freeform 20"/>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21" name="TextBox 5">
            <a:extLst>
              <a:ext uri="{FF2B5EF4-FFF2-40B4-BE49-F238E27FC236}">
                <a16:creationId xmlns:a16="http://schemas.microsoft.com/office/drawing/2014/main" id="{85A03719-DC16-4F91-A889-63FA703B0C50}"/>
              </a:ext>
            </a:extLst>
          </p:cNvPr>
          <p:cNvSpPr txBox="1"/>
          <p:nvPr/>
        </p:nvSpPr>
        <p:spPr>
          <a:xfrm>
            <a:off x="-2750740" y="274062"/>
            <a:ext cx="15834068" cy="987450"/>
          </a:xfrm>
          <a:prstGeom prst="rect">
            <a:avLst/>
          </a:prstGeom>
        </p:spPr>
        <p:txBody>
          <a:bodyPr wrap="square" lIns="0" tIns="0" rIns="0" bIns="0" rtlCol="0" anchor="t">
            <a:spAutoFit/>
          </a:bodyPr>
          <a:lstStyle/>
          <a:p>
            <a:pPr marL="0" lvl="0" indent="0" algn="ctr">
              <a:lnSpc>
                <a:spcPts val="7693"/>
              </a:lnSpc>
              <a:spcBef>
                <a:spcPct val="0"/>
              </a:spcBef>
            </a:pPr>
            <a:r>
              <a:rPr lang="en-US" sz="10686" dirty="0">
                <a:solidFill>
                  <a:srgbClr val="6866E1"/>
                </a:solidFill>
                <a:latin typeface="Computer Says No"/>
              </a:rPr>
              <a:t>METHODOLOGY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en-US"/>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a:off x="-1668847" y="5125039"/>
            <a:ext cx="6629400" cy="5588177"/>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2"/>
            <a:stretch>
              <a:fillRect/>
            </a:stretch>
          </a:blipFill>
        </p:spPr>
        <p:txBody>
          <a:bodyPr/>
          <a:lstStyle/>
          <a:p>
            <a:endParaRPr lang="en-US"/>
          </a:p>
        </p:txBody>
      </p:sp>
      <p:sp>
        <p:nvSpPr>
          <p:cNvPr id="14" name="TextBox 14"/>
          <p:cNvSpPr txBox="1"/>
          <p:nvPr/>
        </p:nvSpPr>
        <p:spPr>
          <a:xfrm>
            <a:off x="3614451" y="276860"/>
            <a:ext cx="8556030" cy="1013098"/>
          </a:xfrm>
          <a:prstGeom prst="rect">
            <a:avLst/>
          </a:prstGeom>
        </p:spPr>
        <p:txBody>
          <a:bodyPr lIns="0" tIns="0" rIns="0" bIns="0" rtlCol="0" anchor="t">
            <a:spAutoFit/>
          </a:bodyPr>
          <a:lstStyle/>
          <a:p>
            <a:pPr marL="0" lvl="0" indent="0" algn="ctr">
              <a:lnSpc>
                <a:spcPts val="7880"/>
              </a:lnSpc>
              <a:spcBef>
                <a:spcPct val="0"/>
              </a:spcBef>
            </a:pPr>
            <a:r>
              <a:rPr lang="en-US" sz="10944" dirty="0">
                <a:solidFill>
                  <a:srgbClr val="6866E1"/>
                </a:solidFill>
                <a:latin typeface="Computer Says No"/>
              </a:rPr>
              <a:t>REFERENCES</a:t>
            </a:r>
          </a:p>
        </p:txBody>
      </p:sp>
      <p:sp>
        <p:nvSpPr>
          <p:cNvPr id="17" name="Freeform 3">
            <a:extLst>
              <a:ext uri="{FF2B5EF4-FFF2-40B4-BE49-F238E27FC236}">
                <a16:creationId xmlns:a16="http://schemas.microsoft.com/office/drawing/2014/main" id="{5BD613A3-5768-A24C-963E-A8EF321B73E9}"/>
              </a:ext>
            </a:extLst>
          </p:cNvPr>
          <p:cNvSpPr/>
          <p:nvPr/>
        </p:nvSpPr>
        <p:spPr>
          <a:xfrm flipH="1">
            <a:off x="12301362" y="527391"/>
            <a:ext cx="5599205" cy="9448800"/>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3"/>
            <a:stretch>
              <a:fillRect/>
            </a:stretch>
          </a:blipFill>
        </p:spPr>
        <p:txBody>
          <a:bodyPr/>
          <a:lstStyle/>
          <a:p>
            <a:endParaRPr lang="en-US"/>
          </a:p>
        </p:txBody>
      </p:sp>
      <p:sp>
        <p:nvSpPr>
          <p:cNvPr id="18" name="Freeform 2">
            <a:extLst>
              <a:ext uri="{FF2B5EF4-FFF2-40B4-BE49-F238E27FC236}">
                <a16:creationId xmlns:a16="http://schemas.microsoft.com/office/drawing/2014/main" id="{9188EF90-4234-93A8-9C64-14E9E102898B}"/>
              </a:ext>
            </a:extLst>
          </p:cNvPr>
          <p:cNvSpPr/>
          <p:nvPr/>
        </p:nvSpPr>
        <p:spPr>
          <a:xfrm rot="19101992">
            <a:off x="-1933721" y="397199"/>
            <a:ext cx="6850407" cy="5674546"/>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4"/>
            <a:stretch>
              <a:fillRect/>
            </a:stretch>
          </a:blipFill>
        </p:spPr>
        <p:txBody>
          <a:bodyPr/>
          <a:lstStyle/>
          <a:p>
            <a:endParaRPr lang="en-US"/>
          </a:p>
        </p:txBody>
      </p:sp>
      <p:sp>
        <p:nvSpPr>
          <p:cNvPr id="19" name="Freeform 16">
            <a:extLst>
              <a:ext uri="{FF2B5EF4-FFF2-40B4-BE49-F238E27FC236}">
                <a16:creationId xmlns:a16="http://schemas.microsoft.com/office/drawing/2014/main" id="{F6E49BF0-6D3C-6C2E-610B-1243C0B0ED1B}"/>
              </a:ext>
            </a:extLst>
          </p:cNvPr>
          <p:cNvSpPr/>
          <p:nvPr/>
        </p:nvSpPr>
        <p:spPr>
          <a:xfrm rot="19847542">
            <a:off x="12335315" y="1958472"/>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5"/>
            <a:stretch>
              <a:fillRect/>
            </a:stretch>
          </a:blipFill>
        </p:spPr>
        <p:txBody>
          <a:bodyPr/>
          <a:lstStyle/>
          <a:p>
            <a:endParaRPr lang="en-US"/>
          </a:p>
        </p:txBody>
      </p:sp>
      <p:sp>
        <p:nvSpPr>
          <p:cNvPr id="20" name="TextBox 19">
            <a:extLst>
              <a:ext uri="{FF2B5EF4-FFF2-40B4-BE49-F238E27FC236}">
                <a16:creationId xmlns:a16="http://schemas.microsoft.com/office/drawing/2014/main" id="{5B0BFF7B-1E46-1699-07C1-0A64ABEEC719}"/>
              </a:ext>
            </a:extLst>
          </p:cNvPr>
          <p:cNvSpPr txBox="1"/>
          <p:nvPr/>
        </p:nvSpPr>
        <p:spPr>
          <a:xfrm>
            <a:off x="4289249" y="1283942"/>
            <a:ext cx="8556029" cy="8002191"/>
          </a:xfrm>
          <a:prstGeom prst="rect">
            <a:avLst/>
          </a:prstGeom>
          <a:noFill/>
        </p:spPr>
        <p:txBody>
          <a:bodyPr wrap="square" rtlCol="0">
            <a:spAutoFit/>
          </a:bodyPr>
          <a:lstStyle/>
          <a:p>
            <a:pPr algn="l"/>
            <a:r>
              <a:rPr lang="en-US" sz="1600" b="0" i="0" u="none" strike="noStrike" dirty="0">
                <a:solidFill>
                  <a:schemeClr val="bg1"/>
                </a:solidFill>
                <a:effectLst/>
                <a:latin typeface="Poppins" pitchFamily="2" charset="77"/>
                <a:cs typeface="Poppins" pitchFamily="2" charset="77"/>
              </a:rPr>
              <a:t>Blanco-González, Alexandre, et al. “The Role of AI in Drug Discovery: Challenges, 	Opportunities, and Strategies.” </a:t>
            </a:r>
            <a:r>
              <a:rPr lang="en-US" sz="1600" b="0" i="1" u="none" strike="noStrike" dirty="0">
                <a:solidFill>
                  <a:schemeClr val="bg1"/>
                </a:solidFill>
                <a:effectLst/>
                <a:latin typeface="Poppins" pitchFamily="2" charset="77"/>
                <a:cs typeface="Poppins" pitchFamily="2" charset="77"/>
              </a:rPr>
              <a:t>Pharmaceuticals (Basel, Switzerland)</a:t>
            </a:r>
            <a:r>
              <a:rPr lang="en-US" sz="1600" b="0" i="0" u="none" strike="noStrike" dirty="0">
                <a:solidFill>
                  <a:schemeClr val="bg1"/>
                </a:solidFill>
                <a:effectLst/>
                <a:latin typeface="Poppins" pitchFamily="2" charset="77"/>
                <a:cs typeface="Poppins" pitchFamily="2" charset="77"/>
              </a:rPr>
              <a:t>, U.S. 	National 	Library of Medicine, 18 June 2023, 	</a:t>
            </a:r>
            <a:r>
              <a:rPr lang="en-US" sz="1600" b="0" i="0" u="none" strike="noStrike" dirty="0">
                <a:solidFill>
                  <a:schemeClr val="bg1"/>
                </a:solidFill>
                <a:effectLst/>
                <a:latin typeface="Poppins" pitchFamily="2" charset="77"/>
                <a:cs typeface="Poppins" pitchFamily="2" charset="77"/>
                <a:hlinkClick r:id="rId6">
                  <a:extLst>
                    <a:ext uri="{A12FA001-AC4F-418D-AE19-62706E023703}">
                      <ahyp:hlinkClr xmlns:ahyp="http://schemas.microsoft.com/office/drawing/2018/hyperlinkcolor" val="tx"/>
                    </a:ext>
                  </a:extLst>
                </a:hlinkClick>
              </a:rPr>
              <a:t>www.ncbi.nlm.nih.gov/pmc/articles/PMC10302890/#:~:tex</a:t>
            </a:r>
            <a:r>
              <a:rPr lang="en-US" sz="1600" b="0" i="0" u="none" strike="noStrike" dirty="0">
                <a:solidFill>
                  <a:schemeClr val="bg1"/>
                </a:solidFill>
                <a:effectLst/>
                <a:latin typeface="Poppins" pitchFamily="2" charset="77"/>
                <a:cs typeface="Poppins" pitchFamily="2" charset="77"/>
              </a:rPr>
              <a:t>	t=One%20of%20the%20key%20applications,compound%2	0on%20the%20human%20body. </a:t>
            </a:r>
          </a:p>
          <a:p>
            <a:pPr algn="l"/>
            <a:endParaRPr lang="en-US" sz="1600" b="0" i="0" u="none" strike="noStrike" dirty="0">
              <a:solidFill>
                <a:schemeClr val="bg1"/>
              </a:solidFill>
              <a:effectLst/>
              <a:latin typeface="Poppins" pitchFamily="2" charset="77"/>
              <a:cs typeface="Poppins" pitchFamily="2" charset="77"/>
            </a:endParaRPr>
          </a:p>
          <a:p>
            <a:pPr algn="l"/>
            <a:r>
              <a:rPr lang="en-US" sz="1600" b="0" i="0" u="none" strike="noStrike" dirty="0">
                <a:solidFill>
                  <a:schemeClr val="bg1"/>
                </a:solidFill>
                <a:effectLst/>
                <a:latin typeface="Poppins" pitchFamily="2" charset="77"/>
                <a:cs typeface="Poppins" pitchFamily="2" charset="77"/>
              </a:rPr>
              <a:t>Education, IBM. “The Benefits of AI in Healthcare.” </a:t>
            </a:r>
            <a:r>
              <a:rPr lang="en-US" sz="1600" b="0" i="1" u="none" strike="noStrike" dirty="0">
                <a:solidFill>
                  <a:schemeClr val="bg1"/>
                </a:solidFill>
                <a:effectLst/>
                <a:latin typeface="Poppins" pitchFamily="2" charset="77"/>
                <a:cs typeface="Poppins" pitchFamily="2" charset="77"/>
              </a:rPr>
              <a:t>IBM Blog</a:t>
            </a:r>
            <a:r>
              <a:rPr lang="en-US" sz="1600" b="0" i="0" u="none" strike="noStrike" dirty="0">
                <a:solidFill>
                  <a:schemeClr val="bg1"/>
                </a:solidFill>
                <a:effectLst/>
                <a:latin typeface="Poppins" pitchFamily="2" charset="77"/>
                <a:cs typeface="Poppins" pitchFamily="2" charset="77"/>
              </a:rPr>
              <a:t>, 3 Oct. 2023, 	</a:t>
            </a:r>
            <a:r>
              <a:rPr lang="en-US" sz="1600" b="0" i="0" u="none" strike="noStrike" dirty="0">
                <a:solidFill>
                  <a:schemeClr val="bg1"/>
                </a:solidFill>
                <a:effectLst/>
                <a:latin typeface="Poppins" pitchFamily="2" charset="77"/>
                <a:cs typeface="Poppins" pitchFamily="2" charset="77"/>
                <a:hlinkClick r:id="rId7">
                  <a:extLst>
                    <a:ext uri="{A12FA001-AC4F-418D-AE19-62706E023703}">
                      <ahyp:hlinkClr xmlns:ahyp="http://schemas.microsoft.com/office/drawing/2018/hyperlinkcolor" val="tx"/>
                    </a:ext>
                  </a:extLst>
                </a:hlinkClick>
              </a:rPr>
              <a:t>www.ibm.com/blog/the-benefits-of-ai-in-</a:t>
            </a:r>
            <a:r>
              <a:rPr lang="en-US" sz="1600" b="0" i="0" u="none" strike="noStrike" dirty="0">
                <a:solidFill>
                  <a:schemeClr val="bg1"/>
                </a:solidFill>
                <a:effectLst/>
                <a:latin typeface="Poppins" pitchFamily="2" charset="77"/>
                <a:cs typeface="Poppins" pitchFamily="2" charset="77"/>
              </a:rPr>
              <a:t>healthcare/#. </a:t>
            </a:r>
          </a:p>
          <a:p>
            <a:pPr algn="l"/>
            <a:endParaRPr lang="en-US" sz="1600" b="0" i="0" u="none" strike="noStrike" dirty="0">
              <a:solidFill>
                <a:schemeClr val="bg1"/>
              </a:solidFill>
              <a:effectLst/>
              <a:latin typeface="Poppins" pitchFamily="2" charset="77"/>
              <a:cs typeface="Poppins" pitchFamily="2" charset="77"/>
            </a:endParaRPr>
          </a:p>
          <a:p>
            <a:pPr algn="l"/>
            <a:r>
              <a:rPr lang="en-US" sz="1600" b="0" i="0" u="none" strike="noStrike" dirty="0" err="1">
                <a:solidFill>
                  <a:schemeClr val="bg1"/>
                </a:solidFill>
                <a:effectLst/>
                <a:latin typeface="Poppins" pitchFamily="2" charset="77"/>
                <a:cs typeface="Poppins" pitchFamily="2" charset="77"/>
              </a:rPr>
              <a:t>JohnsonA</a:t>
            </a:r>
            <a:r>
              <a:rPr lang="en-US" sz="1600" b="0" i="0" u="none" strike="noStrike" dirty="0">
                <a:solidFill>
                  <a:schemeClr val="bg1"/>
                </a:solidFill>
                <a:effectLst/>
                <a:latin typeface="Poppins" pitchFamily="2" charset="77"/>
                <a:cs typeface="Poppins" pitchFamily="2" charset="77"/>
              </a:rPr>
              <a:t>, Welch. “Artificial Intelligence.” </a:t>
            </a:r>
            <a:r>
              <a:rPr lang="en-US" sz="1600" b="0" i="1" u="none" strike="noStrike" dirty="0">
                <a:solidFill>
                  <a:schemeClr val="bg1"/>
                </a:solidFill>
                <a:effectLst/>
                <a:latin typeface="Poppins" pitchFamily="2" charset="77"/>
                <a:cs typeface="Poppins" pitchFamily="2" charset="77"/>
              </a:rPr>
              <a:t>Artificial Intelligence in 	Healthcare Analytics</a:t>
            </a:r>
            <a:r>
              <a:rPr lang="en-US" sz="1600" b="0" i="0" u="none" strike="noStrike" dirty="0">
                <a:solidFill>
                  <a:schemeClr val="bg1"/>
                </a:solidFill>
                <a:effectLst/>
                <a:latin typeface="Poppins" pitchFamily="2" charset="77"/>
                <a:cs typeface="Poppins" pitchFamily="2" charset="77"/>
              </a:rPr>
              <a:t>, Johnson &amp; Johnson, 2021, 	</a:t>
            </a:r>
            <a:r>
              <a:rPr lang="en-US" sz="1600" b="0" i="0" u="none" strike="noStrike" dirty="0">
                <a:solidFill>
                  <a:schemeClr val="bg1"/>
                </a:solidFill>
                <a:effectLst/>
                <a:latin typeface="Poppins" pitchFamily="2" charset="77"/>
                <a:cs typeface="Poppins" pitchFamily="2" charset="77"/>
                <a:hlinkClick r:id="rId8">
                  <a:extLst>
                    <a:ext uri="{A12FA001-AC4F-418D-AE19-62706E023703}">
                      <ahyp:hlinkClr xmlns:ahyp="http://schemas.microsoft.com/office/drawing/2018/hyperlinkcolor" val="tx"/>
                    </a:ext>
                  </a:extLst>
                </a:hlinkClick>
              </a:rPr>
              <a:t>www.jnj.com/innovation/artificial-intelligence-in-</a:t>
            </a:r>
            <a:r>
              <a:rPr lang="en-US" sz="1600" b="0" i="0" u="none" strike="noStrike" dirty="0">
                <a:solidFill>
                  <a:schemeClr val="bg1"/>
                </a:solidFill>
                <a:effectLst/>
                <a:latin typeface="Poppins" pitchFamily="2" charset="77"/>
                <a:cs typeface="Poppins" pitchFamily="2" charset="77"/>
              </a:rPr>
              <a:t>	healthcare?&amp;</a:t>
            </a:r>
            <a:r>
              <a:rPr lang="en-US" sz="1600" b="0" i="0" u="none" strike="noStrike" dirty="0" err="1">
                <a:solidFill>
                  <a:schemeClr val="bg1"/>
                </a:solidFill>
                <a:effectLst/>
                <a:latin typeface="Poppins" pitchFamily="2" charset="77"/>
                <a:cs typeface="Poppins" pitchFamily="2" charset="77"/>
              </a:rPr>
              <a:t>utm_source</a:t>
            </a:r>
            <a:r>
              <a:rPr lang="en-US" sz="1600" b="0" i="0" u="none" strike="noStrike" dirty="0">
                <a:solidFill>
                  <a:schemeClr val="bg1"/>
                </a:solidFill>
                <a:effectLst/>
                <a:latin typeface="Poppins" pitchFamily="2" charset="77"/>
                <a:cs typeface="Poppins" pitchFamily="2" charset="77"/>
              </a:rPr>
              <a:t>=</a:t>
            </a:r>
            <a:r>
              <a:rPr lang="en-US" sz="1600" b="0" i="0" u="none" strike="noStrike" dirty="0" err="1">
                <a:solidFill>
                  <a:schemeClr val="bg1"/>
                </a:solidFill>
                <a:effectLst/>
                <a:latin typeface="Poppins" pitchFamily="2" charset="77"/>
                <a:cs typeface="Poppins" pitchFamily="2" charset="77"/>
              </a:rPr>
              <a:t>google&amp;utm_medium</a:t>
            </a:r>
            <a:r>
              <a:rPr lang="en-US" sz="1600" b="0" i="0" u="none" strike="noStrike" dirty="0">
                <a:solidFill>
                  <a:schemeClr val="bg1"/>
                </a:solidFill>
                <a:effectLst/>
                <a:latin typeface="Poppins" pitchFamily="2" charset="77"/>
                <a:cs typeface="Poppins" pitchFamily="2" charset="77"/>
              </a:rPr>
              <a:t>=</a:t>
            </a:r>
            <a:r>
              <a:rPr lang="en-US" sz="1600" b="0" i="0" u="none" strike="noStrike" dirty="0" err="1">
                <a:solidFill>
                  <a:schemeClr val="bg1"/>
                </a:solidFill>
                <a:effectLst/>
                <a:latin typeface="Poppins" pitchFamily="2" charset="77"/>
                <a:cs typeface="Poppins" pitchFamily="2" charset="77"/>
              </a:rPr>
              <a:t>cpc</a:t>
            </a:r>
            <a:r>
              <a:rPr lang="en-US" sz="1600" b="0" i="0" u="none" strike="noStrike" dirty="0">
                <a:solidFill>
                  <a:schemeClr val="bg1"/>
                </a:solidFill>
                <a:effectLst/>
                <a:latin typeface="Poppins" pitchFamily="2" charset="77"/>
                <a:cs typeface="Poppins" pitchFamily="2" charset="77"/>
              </a:rPr>
              <a:t>&amp;	</a:t>
            </a:r>
            <a:r>
              <a:rPr lang="en-US" sz="1600" b="0" i="0" u="none" strike="noStrike" dirty="0" err="1">
                <a:solidFill>
                  <a:schemeClr val="bg1"/>
                </a:solidFill>
                <a:effectLst/>
                <a:latin typeface="Poppins" pitchFamily="2" charset="77"/>
                <a:cs typeface="Poppins" pitchFamily="2" charset="77"/>
              </a:rPr>
              <a:t>utm_campaign</a:t>
            </a:r>
            <a:r>
              <a:rPr lang="en-US" sz="1600" b="0" i="0" u="none" strike="noStrike" dirty="0">
                <a:solidFill>
                  <a:schemeClr val="bg1"/>
                </a:solidFill>
                <a:effectLst/>
                <a:latin typeface="Poppins" pitchFamily="2" charset="77"/>
                <a:cs typeface="Poppins" pitchFamily="2" charset="77"/>
              </a:rPr>
              <a:t>=</a:t>
            </a:r>
            <a:r>
              <a:rPr lang="en-US" sz="1600" b="0" i="0" u="none" strike="noStrike" dirty="0" err="1">
                <a:solidFill>
                  <a:schemeClr val="bg1"/>
                </a:solidFill>
                <a:effectLst/>
                <a:latin typeface="Poppins" pitchFamily="2" charset="77"/>
                <a:cs typeface="Poppins" pitchFamily="2" charset="77"/>
              </a:rPr>
              <a:t>GO-USA-ENG-PS-Corporate+Equity-GP-PH</a:t>
            </a:r>
            <a:r>
              <a:rPr lang="en-US" sz="1600" b="0" i="0" u="none" strike="noStrike" dirty="0">
                <a:solidFill>
                  <a:schemeClr val="bg1"/>
                </a:solidFill>
                <a:effectLst/>
                <a:latin typeface="Poppins" pitchFamily="2" charset="77"/>
                <a:cs typeface="Poppins" pitchFamily="2" charset="77"/>
              </a:rPr>
              <a:t>-	</a:t>
            </a:r>
            <a:r>
              <a:rPr lang="en-US" sz="1600" b="0" i="0" u="none" strike="noStrike" dirty="0" err="1">
                <a:solidFill>
                  <a:schemeClr val="bg1"/>
                </a:solidFill>
                <a:effectLst/>
                <a:latin typeface="Poppins" pitchFamily="2" charset="77"/>
                <a:cs typeface="Poppins" pitchFamily="2" charset="77"/>
              </a:rPr>
              <a:t>RN-NB_STORIES_ARTIFICIAL+INTELLIGENCE&amp;utm_content</a:t>
            </a:r>
            <a:r>
              <a:rPr lang="en-US" sz="1600" b="0" i="0" u="none" strike="noStrike" dirty="0">
                <a:solidFill>
                  <a:schemeClr val="bg1"/>
                </a:solidFill>
                <a:effectLst/>
                <a:latin typeface="Poppins" pitchFamily="2" charset="77"/>
                <a:cs typeface="Poppins" pitchFamily="2" charset="77"/>
              </a:rPr>
              <a:t>=AI	-	+</a:t>
            </a:r>
            <a:r>
              <a:rPr lang="en-US" sz="1600" b="0" i="0" u="none" strike="noStrike" dirty="0" err="1">
                <a:solidFill>
                  <a:schemeClr val="bg1"/>
                </a:solidFill>
                <a:effectLst/>
                <a:latin typeface="Poppins" pitchFamily="2" charset="77"/>
                <a:cs typeface="Poppins" pitchFamily="2" charset="77"/>
              </a:rPr>
              <a:t>Machine+Learning&amp;utm_term</a:t>
            </a:r>
            <a:r>
              <a:rPr lang="en-US" sz="1600" b="0" i="0" u="none" strike="noStrike" dirty="0">
                <a:solidFill>
                  <a:schemeClr val="bg1"/>
                </a:solidFill>
                <a:effectLst/>
                <a:latin typeface="Poppins" pitchFamily="2" charset="77"/>
                <a:cs typeface="Poppins" pitchFamily="2" charset="77"/>
              </a:rPr>
              <a:t>=</a:t>
            </a:r>
            <a:r>
              <a:rPr lang="en-US" sz="1600" b="0" i="0" u="none" strike="noStrike" dirty="0" err="1">
                <a:solidFill>
                  <a:schemeClr val="bg1"/>
                </a:solidFill>
                <a:effectLst/>
                <a:latin typeface="Poppins" pitchFamily="2" charset="77"/>
                <a:cs typeface="Poppins" pitchFamily="2" charset="77"/>
              </a:rPr>
              <a:t>machine+learning+and</a:t>
            </a:r>
            <a:r>
              <a:rPr lang="en-US" sz="1600" b="0" i="0" u="none" strike="noStrike" dirty="0">
                <a:solidFill>
                  <a:schemeClr val="bg1"/>
                </a:solidFill>
                <a:effectLst/>
                <a:latin typeface="Poppins" pitchFamily="2" charset="77"/>
                <a:cs typeface="Poppins" pitchFamily="2" charset="77"/>
              </a:rPr>
              <a:t>	+</a:t>
            </a:r>
            <a:r>
              <a:rPr lang="en-US" sz="1600" b="0" i="0" u="none" strike="noStrike" dirty="0" err="1">
                <a:solidFill>
                  <a:schemeClr val="bg1"/>
                </a:solidFill>
                <a:effectLst/>
                <a:latin typeface="Poppins" pitchFamily="2" charset="77"/>
                <a:cs typeface="Poppins" pitchFamily="2" charset="77"/>
              </a:rPr>
              <a:t>health+care&amp;gclid</a:t>
            </a:r>
            <a:r>
              <a:rPr lang="en-US" sz="1600" b="0" i="0" u="none" strike="noStrike" dirty="0">
                <a:solidFill>
                  <a:schemeClr val="bg1"/>
                </a:solidFill>
                <a:effectLst/>
                <a:latin typeface="Poppins" pitchFamily="2" charset="77"/>
                <a:cs typeface="Poppins" pitchFamily="2" charset="77"/>
              </a:rPr>
              <a:t>=Cj0KCQiA67CrBhC1ARIsACKAa8S3Mf	WGQ09RXoJNp2Y6_p1CQJhikacJfyVTEuhRYZS_9w0bezm	_u0gaAkKeEALw_wcB&amp;gclsrc=</a:t>
            </a:r>
            <a:r>
              <a:rPr lang="en-US" sz="1600" b="0" i="0" u="none" strike="noStrike" dirty="0" err="1">
                <a:solidFill>
                  <a:schemeClr val="bg1"/>
                </a:solidFill>
                <a:effectLst/>
                <a:latin typeface="Poppins" pitchFamily="2" charset="77"/>
                <a:cs typeface="Poppins" pitchFamily="2" charset="77"/>
              </a:rPr>
              <a:t>aw.ds</a:t>
            </a:r>
            <a:r>
              <a:rPr lang="en-US" sz="1600" b="0" i="0" u="none" strike="noStrike" dirty="0">
                <a:solidFill>
                  <a:schemeClr val="bg1"/>
                </a:solidFill>
                <a:effectLst/>
                <a:latin typeface="Poppins" pitchFamily="2" charset="77"/>
                <a:cs typeface="Poppins" pitchFamily="2" charset="77"/>
              </a:rPr>
              <a:t>. </a:t>
            </a:r>
          </a:p>
          <a:p>
            <a:pPr algn="l"/>
            <a:endParaRPr lang="en-US" sz="1600" b="0" i="0" u="none" strike="noStrike" dirty="0">
              <a:solidFill>
                <a:schemeClr val="bg1"/>
              </a:solidFill>
              <a:effectLst/>
              <a:latin typeface="Poppins" pitchFamily="2" charset="77"/>
              <a:cs typeface="Poppins" pitchFamily="2" charset="77"/>
            </a:endParaRPr>
          </a:p>
          <a:p>
            <a:pPr algn="l"/>
            <a:r>
              <a:rPr lang="en-US" sz="1600" b="0" i="0" u="none" strike="noStrike" dirty="0" err="1">
                <a:solidFill>
                  <a:schemeClr val="bg1"/>
                </a:solidFill>
                <a:effectLst/>
                <a:latin typeface="Poppins" pitchFamily="2" charset="77"/>
                <a:cs typeface="Poppins" pitchFamily="2" charset="77"/>
              </a:rPr>
              <a:t>Radanliev</a:t>
            </a:r>
            <a:r>
              <a:rPr lang="en-US" sz="1600" b="0" i="0" u="none" strike="noStrike" dirty="0">
                <a:solidFill>
                  <a:schemeClr val="bg1"/>
                </a:solidFill>
                <a:effectLst/>
                <a:latin typeface="Poppins" pitchFamily="2" charset="77"/>
                <a:cs typeface="Poppins" pitchFamily="2" charset="77"/>
              </a:rPr>
              <a:t>, </a:t>
            </a:r>
            <a:r>
              <a:rPr lang="en-US" sz="1600" b="0" i="0" u="none" strike="noStrike" dirty="0" err="1">
                <a:solidFill>
                  <a:schemeClr val="bg1"/>
                </a:solidFill>
                <a:effectLst/>
                <a:latin typeface="Poppins" pitchFamily="2" charset="77"/>
                <a:cs typeface="Poppins" pitchFamily="2" charset="77"/>
              </a:rPr>
              <a:t>Petar</a:t>
            </a:r>
            <a:r>
              <a:rPr lang="en-US" sz="1600" b="0" i="0" u="none" strike="noStrike" dirty="0">
                <a:solidFill>
                  <a:schemeClr val="bg1"/>
                </a:solidFill>
                <a:effectLst/>
                <a:latin typeface="Poppins" pitchFamily="2" charset="77"/>
                <a:cs typeface="Poppins" pitchFamily="2" charset="77"/>
              </a:rPr>
              <a:t>, et al. “Methodology for Integrating Artificial Intelligence 	in Healthcare Systems: Learning from Covid-	19 to Prepare for 	Disease 	X.” </a:t>
            </a:r>
            <a:r>
              <a:rPr lang="en-US" sz="1600" b="0" i="1" u="none" strike="noStrike" dirty="0">
                <a:solidFill>
                  <a:schemeClr val="bg1"/>
                </a:solidFill>
                <a:effectLst/>
                <a:latin typeface="Poppins" pitchFamily="2" charset="77"/>
                <a:cs typeface="Poppins" pitchFamily="2" charset="77"/>
              </a:rPr>
              <a:t>AI and Ethics</a:t>
            </a:r>
            <a:r>
              <a:rPr lang="en-US" sz="1600" b="0" i="0" u="none" strike="noStrike" dirty="0">
                <a:solidFill>
                  <a:schemeClr val="bg1"/>
                </a:solidFill>
                <a:effectLst/>
                <a:latin typeface="Poppins" pitchFamily="2" charset="77"/>
                <a:cs typeface="Poppins" pitchFamily="2" charset="77"/>
              </a:rPr>
              <a:t>, U.S. National Library of Medicine, 2022, 	</a:t>
            </a:r>
            <a:r>
              <a:rPr lang="en-US" sz="1600" b="0" i="0" u="none" strike="noStrike" dirty="0" err="1">
                <a:solidFill>
                  <a:schemeClr val="bg1"/>
                </a:solidFill>
                <a:effectLst/>
                <a:latin typeface="Poppins" pitchFamily="2" charset="77"/>
                <a:cs typeface="Poppins" pitchFamily="2" charset="77"/>
              </a:rPr>
              <a:t>www.ncbi.nlm.nih.gov</a:t>
            </a:r>
            <a:r>
              <a:rPr lang="en-US" sz="1600" b="0" i="0" u="none" strike="noStrike" dirty="0">
                <a:solidFill>
                  <a:schemeClr val="bg1"/>
                </a:solidFill>
                <a:effectLst/>
                <a:latin typeface="Poppins" pitchFamily="2" charset="77"/>
                <a:cs typeface="Poppins" pitchFamily="2" charset="77"/>
              </a:rPr>
              <a:t>/</a:t>
            </a:r>
            <a:r>
              <a:rPr lang="en-US" sz="1600" b="0" i="0" u="none" strike="noStrike" dirty="0" err="1">
                <a:solidFill>
                  <a:schemeClr val="bg1"/>
                </a:solidFill>
                <a:effectLst/>
                <a:latin typeface="Poppins" pitchFamily="2" charset="77"/>
                <a:cs typeface="Poppins" pitchFamily="2" charset="77"/>
              </a:rPr>
              <a:t>pmc</a:t>
            </a:r>
            <a:r>
              <a:rPr lang="en-US" sz="1600" b="0" i="0" u="none" strike="noStrike" dirty="0">
                <a:solidFill>
                  <a:schemeClr val="bg1"/>
                </a:solidFill>
                <a:effectLst/>
                <a:latin typeface="Poppins" pitchFamily="2" charset="77"/>
                <a:cs typeface="Poppins" pitchFamily="2" charset="77"/>
              </a:rPr>
              <a:t>/articles/PMC8525053/. </a:t>
            </a:r>
          </a:p>
          <a:p>
            <a:pPr algn="l"/>
            <a:endParaRPr lang="en-US" sz="1600" b="0" i="0" u="none" strike="noStrike" dirty="0">
              <a:solidFill>
                <a:schemeClr val="bg1"/>
              </a:solidFill>
              <a:effectLst/>
              <a:latin typeface="Poppins" pitchFamily="2" charset="77"/>
              <a:cs typeface="Poppins" pitchFamily="2" charset="77"/>
            </a:endParaRPr>
          </a:p>
          <a:p>
            <a:pPr algn="l"/>
            <a:r>
              <a:rPr lang="en-US" sz="1600" b="0" i="0" u="none" strike="noStrike" dirty="0">
                <a:solidFill>
                  <a:schemeClr val="bg1"/>
                </a:solidFill>
                <a:effectLst/>
                <a:latin typeface="Poppins" pitchFamily="2" charset="77"/>
                <a:cs typeface="Poppins" pitchFamily="2" charset="77"/>
              </a:rPr>
              <a:t>Wilson, Karen. “Contextualizing Artificial Intelligence for </a:t>
            </a:r>
            <a:r>
              <a:rPr lang="en-US" sz="1600" b="0" i="0" u="none" strike="noStrike" dirty="0" err="1">
                <a:solidFill>
                  <a:schemeClr val="bg1"/>
                </a:solidFill>
                <a:effectLst/>
                <a:latin typeface="Poppins" pitchFamily="2" charset="77"/>
                <a:cs typeface="Poppins" pitchFamily="2" charset="77"/>
              </a:rPr>
              <a:t>Heor</a:t>
            </a:r>
            <a:r>
              <a:rPr lang="en-US" sz="1600" b="0" i="0" u="none" strike="noStrike" dirty="0">
                <a:solidFill>
                  <a:schemeClr val="bg1"/>
                </a:solidFill>
                <a:effectLst/>
                <a:latin typeface="Poppins" pitchFamily="2" charset="77"/>
                <a:cs typeface="Poppins" pitchFamily="2" charset="77"/>
              </a:rPr>
              <a:t> in 	2023.” </a:t>
            </a:r>
            <a:r>
              <a:rPr lang="en-US" sz="1600" b="0" i="1" u="none" strike="noStrike" dirty="0">
                <a:solidFill>
                  <a:schemeClr val="bg1"/>
                </a:solidFill>
                <a:effectLst/>
                <a:latin typeface="Poppins" pitchFamily="2" charset="77"/>
                <a:cs typeface="Poppins" pitchFamily="2" charset="77"/>
              </a:rPr>
              <a:t>Avalere</a:t>
            </a:r>
            <a:r>
              <a:rPr lang="en-US" sz="1600" b="0" i="0" u="none" strike="noStrike" dirty="0">
                <a:solidFill>
                  <a:schemeClr val="bg1"/>
                </a:solidFill>
                <a:effectLst/>
                <a:latin typeface="Poppins" pitchFamily="2" charset="77"/>
                <a:cs typeface="Poppins" pitchFamily="2" charset="77"/>
              </a:rPr>
              <a:t>, 17 	Nov. 2023, </a:t>
            </a:r>
            <a:r>
              <a:rPr lang="en-US" sz="1600" b="0" i="0" u="none" strike="noStrike" dirty="0" err="1">
                <a:solidFill>
                  <a:schemeClr val="bg1"/>
                </a:solidFill>
                <a:effectLst/>
                <a:latin typeface="Poppins" pitchFamily="2" charset="77"/>
                <a:cs typeface="Poppins" pitchFamily="2" charset="77"/>
              </a:rPr>
              <a:t>avalere.com</a:t>
            </a:r>
            <a:r>
              <a:rPr lang="en-US" sz="1600" b="0" i="0" u="none" strike="noStrike" dirty="0">
                <a:solidFill>
                  <a:schemeClr val="bg1"/>
                </a:solidFill>
                <a:effectLst/>
                <a:latin typeface="Poppins" pitchFamily="2" charset="77"/>
                <a:cs typeface="Poppins" pitchFamily="2" charset="77"/>
              </a:rPr>
              <a:t>/insights/contextualizing-artificial-I	</a:t>
            </a:r>
            <a:r>
              <a:rPr lang="en-US" sz="1600" b="0" i="0" u="none" strike="noStrike" dirty="0" err="1">
                <a:solidFill>
                  <a:schemeClr val="bg1"/>
                </a:solidFill>
                <a:effectLst/>
                <a:latin typeface="Poppins" pitchFamily="2" charset="77"/>
                <a:cs typeface="Poppins" pitchFamily="2" charset="77"/>
              </a:rPr>
              <a:t>ntelligence</a:t>
            </a:r>
            <a:r>
              <a:rPr lang="en-US" sz="1600" b="0" i="0" u="none" strike="noStrike" dirty="0">
                <a:solidFill>
                  <a:schemeClr val="bg1"/>
                </a:solidFill>
                <a:effectLst/>
                <a:latin typeface="Poppins" pitchFamily="2" charset="77"/>
                <a:cs typeface="Poppins" pitchFamily="2" charset="77"/>
              </a:rPr>
              <a:t>-for-	</a:t>
            </a:r>
            <a:r>
              <a:rPr lang="en-US" sz="1600" b="0" i="0" u="none" strike="noStrike" dirty="0" err="1">
                <a:solidFill>
                  <a:schemeClr val="bg1"/>
                </a:solidFill>
                <a:effectLst/>
                <a:latin typeface="Poppins" pitchFamily="2" charset="77"/>
                <a:cs typeface="Poppins" pitchFamily="2" charset="77"/>
              </a:rPr>
              <a:t>heor</a:t>
            </a:r>
            <a:r>
              <a:rPr lang="en-US" sz="1600" b="0" i="0" u="none" strike="noStrike" dirty="0">
                <a:solidFill>
                  <a:schemeClr val="bg1"/>
                </a:solidFill>
                <a:effectLst/>
                <a:latin typeface="Poppins" pitchFamily="2" charset="77"/>
                <a:cs typeface="Poppins" pitchFamily="2" charset="77"/>
              </a:rPr>
              <a:t>-I	2023#:~:text=AI%20achieves%20better%20diagnostic%20	performance,wait%20times%20and%20increase%20precision. </a:t>
            </a: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821368" y="80666"/>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578720" y="3705710"/>
            <a:ext cx="6920791" cy="1846852"/>
          </a:xfrm>
          <a:prstGeom prst="rect">
            <a:avLst/>
          </a:prstGeom>
        </p:spPr>
        <p:txBody>
          <a:bodyPr lIns="0" tIns="0" rIns="0" bIns="0" rtlCol="0" anchor="t">
            <a:spAutoFit/>
          </a:bodyPr>
          <a:lstStyle/>
          <a:p>
            <a:pPr>
              <a:lnSpc>
                <a:spcPts val="2923"/>
              </a:lnSpc>
            </a:pPr>
            <a:r>
              <a:rPr lang="en-US" sz="2088" i="1" dirty="0">
                <a:solidFill>
                  <a:srgbClr val="FFFFFF"/>
                </a:solidFill>
                <a:latin typeface="Poppins Light"/>
              </a:rPr>
              <a:t>Using personalized medicine in contrast to the traditional one-size-fits all approach emphasizes growing recognition that individuals respond differently to treatments based on their unique genetic makeup, lifestyle, and medical history </a:t>
            </a:r>
          </a:p>
        </p:txBody>
      </p:sp>
      <p:sp>
        <p:nvSpPr>
          <p:cNvPr id="8" name="TextBox 7">
            <a:extLst>
              <a:ext uri="{FF2B5EF4-FFF2-40B4-BE49-F238E27FC236}">
                <a16:creationId xmlns:a16="http://schemas.microsoft.com/office/drawing/2014/main" id="{ABC4E274-074B-0E1B-7DB3-EFE8C672EE39}"/>
              </a:ext>
            </a:extLst>
          </p:cNvPr>
          <p:cNvSpPr txBox="1"/>
          <p:nvPr/>
        </p:nvSpPr>
        <p:spPr>
          <a:xfrm>
            <a:off x="10929571" y="571500"/>
            <a:ext cx="5715000" cy="8956298"/>
          </a:xfrm>
          <a:prstGeom prst="rect">
            <a:avLst/>
          </a:prstGeom>
          <a:noFill/>
        </p:spPr>
        <p:txBody>
          <a:bodyPr wrap="square" rtlCol="0">
            <a:spAutoFit/>
          </a:bodyPr>
          <a:lstStyle/>
          <a:p>
            <a:r>
              <a:rPr lang="en-US" sz="9600" i="1" dirty="0">
                <a:solidFill>
                  <a:srgbClr val="53257A"/>
                </a:solidFill>
                <a:latin typeface="Computer Says No"/>
              </a:rPr>
              <a:t>“Artificial intelligence is helping revolutionize healthcare as we know it.” </a:t>
            </a:r>
            <a:endParaRPr lang="en-US" i="1" dirty="0">
              <a:solidFill>
                <a:srgbClr val="53257A"/>
              </a:solidFill>
            </a:endParaRPr>
          </a:p>
        </p:txBody>
      </p:sp>
      <p:sp>
        <p:nvSpPr>
          <p:cNvPr id="10" name="TextBox 3">
            <a:extLst>
              <a:ext uri="{FF2B5EF4-FFF2-40B4-BE49-F238E27FC236}">
                <a16:creationId xmlns:a16="http://schemas.microsoft.com/office/drawing/2014/main" id="{5CE0E6EB-1937-26C0-1CA8-304482E643BF}"/>
              </a:ext>
            </a:extLst>
          </p:cNvPr>
          <p:cNvSpPr txBox="1"/>
          <p:nvPr/>
        </p:nvSpPr>
        <p:spPr>
          <a:xfrm>
            <a:off x="1224730" y="2363650"/>
            <a:ext cx="7242648" cy="1509102"/>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6866E1"/>
                </a:solidFill>
                <a:latin typeface="Computer Says No"/>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AC235B-4911-95AE-9148-01AC41CC2380}"/>
              </a:ext>
            </a:extLst>
          </p:cNvPr>
          <p:cNvSpPr txBox="1"/>
          <p:nvPr/>
        </p:nvSpPr>
        <p:spPr>
          <a:xfrm>
            <a:off x="-228600" y="-118504"/>
            <a:ext cx="19126200" cy="10991226"/>
          </a:xfrm>
          <a:prstGeom prst="rect">
            <a:avLst/>
          </a:prstGeom>
          <a:gradFill flip="none" rotWithShape="1">
            <a:gsLst>
              <a:gs pos="95000">
                <a:srgbClr val="A06EAB"/>
              </a:gs>
              <a:gs pos="4000">
                <a:srgbClr val="7F49F3">
                  <a:shade val="30000"/>
                  <a:satMod val="115000"/>
                </a:srgbClr>
              </a:gs>
              <a:gs pos="41000">
                <a:srgbClr val="7F49F3">
                  <a:shade val="67500"/>
                  <a:satMod val="115000"/>
                </a:srgbClr>
              </a:gs>
              <a:gs pos="72000">
                <a:srgbClr val="7F49F3">
                  <a:shade val="100000"/>
                  <a:satMod val="115000"/>
                </a:srgbClr>
              </a:gs>
            </a:gsLst>
            <a:lin ang="10800000" scaled="1"/>
            <a:tileRect/>
          </a:gradFill>
        </p:spPr>
        <p:txBody>
          <a:bodyPr wrap="square" rtlCol="0">
            <a:spAutoFit/>
          </a:bodyPr>
          <a:lstStyle/>
          <a:p>
            <a:endParaRPr lang="en-US" dirty="0"/>
          </a:p>
        </p:txBody>
      </p:sp>
      <p:sp>
        <p:nvSpPr>
          <p:cNvPr id="3" name="Round Diagonal Corner Rectangle 2">
            <a:extLst>
              <a:ext uri="{FF2B5EF4-FFF2-40B4-BE49-F238E27FC236}">
                <a16:creationId xmlns:a16="http://schemas.microsoft.com/office/drawing/2014/main" id="{A5B4B186-9E9E-C464-6766-6632249E5679}"/>
              </a:ext>
            </a:extLst>
          </p:cNvPr>
          <p:cNvSpPr/>
          <p:nvPr/>
        </p:nvSpPr>
        <p:spPr>
          <a:xfrm>
            <a:off x="10744200" y="511342"/>
            <a:ext cx="6934200" cy="9372600"/>
          </a:xfrm>
          <a:prstGeom prst="round2DiagRect">
            <a:avLst>
              <a:gd name="adj1" fmla="val 16667"/>
              <a:gd name="adj2" fmla="val 21747"/>
            </a:avLst>
          </a:prstGeom>
          <a:gradFill flip="none" rotWithShape="1">
            <a:gsLst>
              <a:gs pos="72000">
                <a:schemeClr val="accent5">
                  <a:lumMod val="60000"/>
                  <a:lumOff val="40000"/>
                </a:schemeClr>
              </a:gs>
              <a:gs pos="6000">
                <a:schemeClr val="accent4">
                  <a:lumMod val="60000"/>
                  <a:lumOff val="40000"/>
                  <a:shade val="67500"/>
                  <a:satMod val="115000"/>
                </a:schemeClr>
              </a:gs>
              <a:gs pos="45000">
                <a:schemeClr val="accent4">
                  <a:lumMod val="60000"/>
                  <a:lumOff val="4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7">
            <a:extLst>
              <a:ext uri="{FF2B5EF4-FFF2-40B4-BE49-F238E27FC236}">
                <a16:creationId xmlns:a16="http://schemas.microsoft.com/office/drawing/2014/main" id="{4010ECA3-8A22-38ED-ABC0-016EFB9EF302}"/>
              </a:ext>
            </a:extLst>
          </p:cNvPr>
          <p:cNvSpPr/>
          <p:nvPr/>
        </p:nvSpPr>
        <p:spPr>
          <a:xfrm>
            <a:off x="7772400" y="2013576"/>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txBody>
          <a:bodyPr/>
          <a:lstStyle/>
          <a:p>
            <a:endParaRPr lang="en-US"/>
          </a:p>
        </p:txBody>
      </p:sp>
      <p:sp>
        <p:nvSpPr>
          <p:cNvPr id="5" name="Freeform 11">
            <a:extLst>
              <a:ext uri="{FF2B5EF4-FFF2-40B4-BE49-F238E27FC236}">
                <a16:creationId xmlns:a16="http://schemas.microsoft.com/office/drawing/2014/main" id="{9C331A75-1E19-8D5C-2DEA-30C5ABD884E8}"/>
              </a:ext>
            </a:extLst>
          </p:cNvPr>
          <p:cNvSpPr/>
          <p:nvPr/>
        </p:nvSpPr>
        <p:spPr>
          <a:xfrm>
            <a:off x="384051" y="993714"/>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3"/>
            <a:stretch>
              <a:fillRect/>
            </a:stretch>
          </a:blipFill>
        </p:spPr>
        <p:txBody>
          <a:bodyPr/>
          <a:lstStyle/>
          <a:p>
            <a:endParaRPr lang="en-US"/>
          </a:p>
        </p:txBody>
      </p:sp>
      <p:sp>
        <p:nvSpPr>
          <p:cNvPr id="6" name="Freeform 10">
            <a:extLst>
              <a:ext uri="{FF2B5EF4-FFF2-40B4-BE49-F238E27FC236}">
                <a16:creationId xmlns:a16="http://schemas.microsoft.com/office/drawing/2014/main" id="{29F15475-338C-3572-B63D-6A43B48A3357}"/>
              </a:ext>
            </a:extLst>
          </p:cNvPr>
          <p:cNvSpPr/>
          <p:nvPr/>
        </p:nvSpPr>
        <p:spPr>
          <a:xfrm>
            <a:off x="387262" y="4116436"/>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4"/>
            <a:stretch>
              <a:fillRect/>
            </a:stretch>
          </a:blipFill>
        </p:spPr>
        <p:txBody>
          <a:bodyPr/>
          <a:lstStyle/>
          <a:p>
            <a:endParaRPr lang="en-US"/>
          </a:p>
        </p:txBody>
      </p:sp>
      <p:sp>
        <p:nvSpPr>
          <p:cNvPr id="7" name="Freeform 9">
            <a:extLst>
              <a:ext uri="{FF2B5EF4-FFF2-40B4-BE49-F238E27FC236}">
                <a16:creationId xmlns:a16="http://schemas.microsoft.com/office/drawing/2014/main" id="{1AA0AA8C-D9FF-22D3-64DE-BCAEB7BC1EE5}"/>
              </a:ext>
            </a:extLst>
          </p:cNvPr>
          <p:cNvSpPr/>
          <p:nvPr/>
        </p:nvSpPr>
        <p:spPr>
          <a:xfrm>
            <a:off x="344252" y="7443325"/>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5"/>
            <a:stretch>
              <a:fillRect/>
            </a:stretch>
          </a:blipFill>
        </p:spPr>
        <p:txBody>
          <a:bodyPr/>
          <a:lstStyle/>
          <a:p>
            <a:endParaRPr lang="en-US"/>
          </a:p>
        </p:txBody>
      </p:sp>
      <p:sp>
        <p:nvSpPr>
          <p:cNvPr id="11" name="TextBox 10">
            <a:extLst>
              <a:ext uri="{FF2B5EF4-FFF2-40B4-BE49-F238E27FC236}">
                <a16:creationId xmlns:a16="http://schemas.microsoft.com/office/drawing/2014/main" id="{302BCA09-D6DE-AA36-C3AE-70AB7E5A406B}"/>
              </a:ext>
            </a:extLst>
          </p:cNvPr>
          <p:cNvSpPr txBox="1"/>
          <p:nvPr/>
        </p:nvSpPr>
        <p:spPr>
          <a:xfrm>
            <a:off x="1999471" y="8093855"/>
            <a:ext cx="7753441" cy="769441"/>
          </a:xfrm>
          <a:prstGeom prst="rect">
            <a:avLst/>
          </a:prstGeom>
          <a:noFill/>
        </p:spPr>
        <p:txBody>
          <a:bodyPr wrap="square" rtlCol="0">
            <a:spAutoFit/>
          </a:bodyPr>
          <a:lstStyle/>
          <a:p>
            <a:pPr algn="l"/>
            <a:r>
              <a:rPr lang="en-US" sz="2200" b="1" u="sng" dirty="0">
                <a:solidFill>
                  <a:schemeClr val="bg1"/>
                </a:solidFill>
                <a:latin typeface="Poppins" pitchFamily="2" charset="77"/>
                <a:cs typeface="Poppins" pitchFamily="2" charset="77"/>
              </a:rPr>
              <a:t>What are some political/social biases provided by Doctors and how does AI help?</a:t>
            </a:r>
            <a:endParaRPr lang="en-US" sz="2200" b="1" i="0" u="sng" strike="noStrike" dirty="0">
              <a:solidFill>
                <a:schemeClr val="bg1"/>
              </a:solidFill>
              <a:effectLst/>
              <a:latin typeface="Poppins" pitchFamily="2" charset="77"/>
              <a:cs typeface="Poppins" pitchFamily="2" charset="77"/>
            </a:endParaRPr>
          </a:p>
        </p:txBody>
      </p:sp>
      <p:sp>
        <p:nvSpPr>
          <p:cNvPr id="12" name="TextBox 11">
            <a:extLst>
              <a:ext uri="{FF2B5EF4-FFF2-40B4-BE49-F238E27FC236}">
                <a16:creationId xmlns:a16="http://schemas.microsoft.com/office/drawing/2014/main" id="{43556440-663E-FBA9-E5FF-014D4D08952C}"/>
              </a:ext>
            </a:extLst>
          </p:cNvPr>
          <p:cNvSpPr txBox="1"/>
          <p:nvPr/>
        </p:nvSpPr>
        <p:spPr>
          <a:xfrm>
            <a:off x="14458945" y="993714"/>
            <a:ext cx="3156098" cy="8402300"/>
          </a:xfrm>
          <a:prstGeom prst="rect">
            <a:avLst/>
          </a:prstGeom>
          <a:noFill/>
        </p:spPr>
        <p:txBody>
          <a:bodyPr wrap="square" rtlCol="0">
            <a:spAutoFit/>
          </a:bodyPr>
          <a:lstStyle/>
          <a:p>
            <a:r>
              <a:rPr lang="en-US" sz="3000" b="0" i="1" u="none" strike="noStrike" dirty="0">
                <a:solidFill>
                  <a:srgbClr val="4A216A"/>
                </a:solidFill>
                <a:effectLst/>
                <a:latin typeface="Poppins" pitchFamily="2" charset="77"/>
                <a:cs typeface="Poppins" pitchFamily="2" charset="77"/>
              </a:rPr>
              <a:t>“AI-powered solutions can help prioritize which locations will be greatly impacted to quickly respond to risk factors that may otherwise affect the ability to deliver products to people who count on them.”</a:t>
            </a:r>
            <a:endParaRPr lang="en-US" sz="3000" i="1" dirty="0">
              <a:solidFill>
                <a:srgbClr val="4A216A"/>
              </a:solidFill>
              <a:latin typeface="Poppins" pitchFamily="2" charset="77"/>
              <a:cs typeface="Poppins" pitchFamily="2" charset="77"/>
            </a:endParaRPr>
          </a:p>
        </p:txBody>
      </p:sp>
      <p:sp>
        <p:nvSpPr>
          <p:cNvPr id="13" name="TextBox 12">
            <a:extLst>
              <a:ext uri="{FF2B5EF4-FFF2-40B4-BE49-F238E27FC236}">
                <a16:creationId xmlns:a16="http://schemas.microsoft.com/office/drawing/2014/main" id="{D15A6E63-A622-BBF4-7613-7B2ED2673D78}"/>
              </a:ext>
            </a:extLst>
          </p:cNvPr>
          <p:cNvSpPr txBox="1"/>
          <p:nvPr/>
        </p:nvSpPr>
        <p:spPr>
          <a:xfrm>
            <a:off x="1976354" y="1231057"/>
            <a:ext cx="5975770" cy="1384995"/>
          </a:xfrm>
          <a:prstGeom prst="rect">
            <a:avLst/>
          </a:prstGeom>
          <a:noFill/>
        </p:spPr>
        <p:txBody>
          <a:bodyPr wrap="square" rtlCol="0">
            <a:spAutoFit/>
          </a:bodyPr>
          <a:lstStyle/>
          <a:p>
            <a:r>
              <a:rPr lang="en-US" sz="2200" b="1" u="sng" dirty="0">
                <a:solidFill>
                  <a:schemeClr val="bg1"/>
                </a:solidFill>
                <a:latin typeface="Poppins" pitchFamily="2" charset="77"/>
                <a:cs typeface="Poppins" pitchFamily="2" charset="77"/>
              </a:rPr>
              <a:t>How does the adoption of AI in healthcare impact patient outcomes and overall quality of care?</a:t>
            </a:r>
            <a:endParaRPr lang="en-US" sz="2200" b="1" i="0" u="sng" strike="noStrike" dirty="0">
              <a:solidFill>
                <a:schemeClr val="bg1"/>
              </a:solidFill>
              <a:effectLst/>
              <a:latin typeface="Poppins" pitchFamily="2" charset="77"/>
              <a:cs typeface="Poppins" pitchFamily="2" charset="77"/>
            </a:endParaRPr>
          </a:p>
          <a:p>
            <a:endParaRPr lang="en-US" dirty="0"/>
          </a:p>
        </p:txBody>
      </p:sp>
      <p:sp>
        <p:nvSpPr>
          <p:cNvPr id="14" name="TextBox 13">
            <a:extLst>
              <a:ext uri="{FF2B5EF4-FFF2-40B4-BE49-F238E27FC236}">
                <a16:creationId xmlns:a16="http://schemas.microsoft.com/office/drawing/2014/main" id="{3E067F70-010E-385E-F55E-6B8995DFE4CD}"/>
              </a:ext>
            </a:extLst>
          </p:cNvPr>
          <p:cNvSpPr txBox="1"/>
          <p:nvPr/>
        </p:nvSpPr>
        <p:spPr>
          <a:xfrm>
            <a:off x="1976354" y="4190008"/>
            <a:ext cx="5974712" cy="1384995"/>
          </a:xfrm>
          <a:prstGeom prst="rect">
            <a:avLst/>
          </a:prstGeom>
          <a:noFill/>
        </p:spPr>
        <p:txBody>
          <a:bodyPr wrap="square" rtlCol="0">
            <a:spAutoFit/>
          </a:bodyPr>
          <a:lstStyle/>
          <a:p>
            <a:r>
              <a:rPr lang="en-US" sz="2200" b="1" u="sng" dirty="0">
                <a:solidFill>
                  <a:schemeClr val="bg1"/>
                </a:solidFill>
                <a:latin typeface="Poppins" pitchFamily="2" charset="77"/>
                <a:cs typeface="Poppins" pitchFamily="2" charset="77"/>
              </a:rPr>
              <a:t>What role does AI play in improving accuracy and reducing errors in medical diagnosis?</a:t>
            </a:r>
          </a:p>
          <a:p>
            <a:endParaRPr lang="en-US" dirty="0"/>
          </a:p>
        </p:txBody>
      </p:sp>
      <p:sp>
        <p:nvSpPr>
          <p:cNvPr id="16" name="TextBox 7">
            <a:extLst>
              <a:ext uri="{FF2B5EF4-FFF2-40B4-BE49-F238E27FC236}">
                <a16:creationId xmlns:a16="http://schemas.microsoft.com/office/drawing/2014/main" id="{13492DED-6CAA-B220-AADF-E3A89B952C69}"/>
              </a:ext>
            </a:extLst>
          </p:cNvPr>
          <p:cNvSpPr txBox="1"/>
          <p:nvPr/>
        </p:nvSpPr>
        <p:spPr>
          <a:xfrm>
            <a:off x="8892363" y="10085470"/>
            <a:ext cx="7490637" cy="878767"/>
          </a:xfrm>
          <a:prstGeom prst="rect">
            <a:avLst/>
          </a:prstGeom>
        </p:spPr>
        <p:txBody>
          <a:bodyPr wrap="square" lIns="0" tIns="0" rIns="0" bIns="0" rtlCol="0" anchor="t">
            <a:spAutoFit/>
          </a:bodyPr>
          <a:lstStyle/>
          <a:p>
            <a:pPr marL="0" lvl="0" indent="0" algn="just">
              <a:lnSpc>
                <a:spcPts val="8235"/>
              </a:lnSpc>
              <a:spcBef>
                <a:spcPct val="0"/>
              </a:spcBef>
            </a:pPr>
            <a:r>
              <a:rPr lang="en-US" sz="4000" dirty="0">
                <a:solidFill>
                  <a:srgbClr val="6866E1"/>
                </a:solidFill>
                <a:latin typeface="Computer Says No"/>
              </a:rPr>
              <a:t> </a:t>
            </a:r>
          </a:p>
        </p:txBody>
      </p:sp>
      <p:sp>
        <p:nvSpPr>
          <p:cNvPr id="17" name="TextBox 3">
            <a:extLst>
              <a:ext uri="{FF2B5EF4-FFF2-40B4-BE49-F238E27FC236}">
                <a16:creationId xmlns:a16="http://schemas.microsoft.com/office/drawing/2014/main" id="{52658DD4-42D0-9475-5C96-ECC0108323C6}"/>
              </a:ext>
            </a:extLst>
          </p:cNvPr>
          <p:cNvSpPr txBox="1"/>
          <p:nvPr/>
        </p:nvSpPr>
        <p:spPr>
          <a:xfrm>
            <a:off x="10435752" y="-634498"/>
            <a:ext cx="7242648" cy="1071127"/>
          </a:xfrm>
          <a:prstGeom prst="rect">
            <a:avLst/>
          </a:prstGeom>
        </p:spPr>
        <p:txBody>
          <a:bodyPr lIns="0" tIns="0" rIns="0" bIns="0" rtlCol="0" anchor="t">
            <a:spAutoFit/>
          </a:bodyPr>
          <a:lstStyle/>
          <a:p>
            <a:pPr marL="0" lvl="0" indent="0" algn="ctr">
              <a:lnSpc>
                <a:spcPts val="10150"/>
              </a:lnSpc>
              <a:spcBef>
                <a:spcPct val="0"/>
              </a:spcBef>
            </a:pPr>
            <a:r>
              <a:rPr lang="en-US" sz="4000" dirty="0">
                <a:solidFill>
                  <a:srgbClr val="6866E1"/>
                </a:solidFill>
                <a:latin typeface="Computer Says No"/>
              </a:rPr>
              <a:t>SIGNIFICANCE OF PERSONALIZED MEDICINE</a:t>
            </a:r>
          </a:p>
        </p:txBody>
      </p:sp>
    </p:spTree>
    <p:extLst>
      <p:ext uri="{BB962C8B-B14F-4D97-AF65-F5344CB8AC3E}">
        <p14:creationId xmlns:p14="http://schemas.microsoft.com/office/powerpoint/2010/main" val="174172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6" name="Freeform 6"/>
          <p:cNvSpPr/>
          <p:nvPr/>
        </p:nvSpPr>
        <p:spPr>
          <a:xfrm>
            <a:off x="12999905" y="-1212486"/>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7924800" y="1333500"/>
            <a:ext cx="9220200" cy="7309693"/>
          </a:xfrm>
          <a:prstGeom prst="rect">
            <a:avLst/>
          </a:prstGeom>
        </p:spPr>
        <p:txBody>
          <a:bodyPr wrap="square" lIns="0" tIns="0" rIns="0" bIns="0" rtlCol="0" anchor="t">
            <a:spAutoFit/>
          </a:bodyPr>
          <a:lstStyle/>
          <a:p>
            <a:pPr>
              <a:lnSpc>
                <a:spcPct val="150000"/>
              </a:lnSpc>
            </a:pPr>
            <a:r>
              <a:rPr lang="en-US" sz="4000" dirty="0">
                <a:solidFill>
                  <a:srgbClr val="FFFFFF"/>
                </a:solidFill>
                <a:latin typeface="Poppins Light"/>
              </a:rPr>
              <a:t>The adoption of AI in healthcare has the potential to significantly improve patient outcomes and overall quality care. AI technologies can enhance diagnostics accuracy, identify patterns in patient data, and assist in personalized treatment plans.. </a:t>
            </a:r>
          </a:p>
        </p:txBody>
      </p:sp>
      <p:pic>
        <p:nvPicPr>
          <p:cNvPr id="4" name="Picture 3" descr="A screenshot of a graph&#10;&#10;Description automatically generated">
            <a:extLst>
              <a:ext uri="{FF2B5EF4-FFF2-40B4-BE49-F238E27FC236}">
                <a16:creationId xmlns:a16="http://schemas.microsoft.com/office/drawing/2014/main" id="{4CC88BE3-6763-DB98-C934-1EEB1522C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74" y="571500"/>
            <a:ext cx="6705600" cy="419100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538C4E11-8965-76DB-E69B-49135F8B0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74" y="5143499"/>
            <a:ext cx="6705600" cy="4191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CB838D-047E-18BB-976A-9BDF3367DB60}"/>
              </a:ext>
            </a:extLst>
          </p:cNvPr>
          <p:cNvSpPr txBox="1"/>
          <p:nvPr/>
        </p:nvSpPr>
        <p:spPr>
          <a:xfrm>
            <a:off x="-266700" y="-171450"/>
            <a:ext cx="18821400" cy="10629900"/>
          </a:xfrm>
          <a:prstGeom prst="rect">
            <a:avLst/>
          </a:prstGeom>
          <a:gradFill flip="none" rotWithShape="1">
            <a:gsLst>
              <a:gs pos="48000">
                <a:srgbClr val="844EEA">
                  <a:alpha val="100000"/>
                </a:srgbClr>
              </a:gs>
              <a:gs pos="0">
                <a:srgbClr val="5527F5">
                  <a:alpha val="100000"/>
                </a:srgbClr>
              </a:gs>
              <a:gs pos="98000">
                <a:srgbClr val="7F49F3"/>
              </a:gs>
            </a:gsLst>
            <a:path path="circle">
              <a:fillToRect l="50000" t="50000" r="50000" b="50000"/>
            </a:path>
            <a:tileRect/>
          </a:gradFill>
        </p:spPr>
        <p:txBody>
          <a:bodyPr wrap="square" rtlCol="0">
            <a:spAutoFit/>
          </a:bodyPr>
          <a:lstStyle/>
          <a:p>
            <a:endParaRPr lang="en-US" dirty="0"/>
          </a:p>
        </p:txBody>
      </p:sp>
      <p:sp>
        <p:nvSpPr>
          <p:cNvPr id="25" name="Freeform 5">
            <a:extLst>
              <a:ext uri="{FF2B5EF4-FFF2-40B4-BE49-F238E27FC236}">
                <a16:creationId xmlns:a16="http://schemas.microsoft.com/office/drawing/2014/main" id="{F7FC1014-FDF9-77ED-345C-6577BABF3E78}"/>
              </a:ext>
            </a:extLst>
          </p:cNvPr>
          <p:cNvSpPr/>
          <p:nvPr/>
        </p:nvSpPr>
        <p:spPr>
          <a:xfrm>
            <a:off x="-2286000" y="4229100"/>
            <a:ext cx="9350542" cy="7499861"/>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2"/>
            <a:stretch>
              <a:fillRect/>
            </a:stretch>
          </a:blipFill>
        </p:spPr>
        <p:txBody>
          <a:bodyPr/>
          <a:lstStyle/>
          <a:p>
            <a:endParaRPr lang="en-US"/>
          </a:p>
        </p:txBody>
      </p:sp>
      <p:sp>
        <p:nvSpPr>
          <p:cNvPr id="26" name="Freeform 6">
            <a:extLst>
              <a:ext uri="{FF2B5EF4-FFF2-40B4-BE49-F238E27FC236}">
                <a16:creationId xmlns:a16="http://schemas.microsoft.com/office/drawing/2014/main" id="{75EAC04B-D45A-ABA8-3CB2-D158373F863C}"/>
              </a:ext>
            </a:extLst>
          </p:cNvPr>
          <p:cNvSpPr/>
          <p:nvPr/>
        </p:nvSpPr>
        <p:spPr>
          <a:xfrm rot="7906329">
            <a:off x="13127444" y="1142102"/>
            <a:ext cx="6435861" cy="5032217"/>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US"/>
          </a:p>
        </p:txBody>
      </p:sp>
      <p:sp>
        <p:nvSpPr>
          <p:cNvPr id="13" name="TextBox 12">
            <a:extLst>
              <a:ext uri="{FF2B5EF4-FFF2-40B4-BE49-F238E27FC236}">
                <a16:creationId xmlns:a16="http://schemas.microsoft.com/office/drawing/2014/main" id="{90907221-1A93-FFB3-79E3-0F7D45586F8D}"/>
              </a:ext>
            </a:extLst>
          </p:cNvPr>
          <p:cNvSpPr txBox="1"/>
          <p:nvPr/>
        </p:nvSpPr>
        <p:spPr>
          <a:xfrm>
            <a:off x="685800" y="342900"/>
            <a:ext cx="15544800" cy="2677656"/>
          </a:xfrm>
          <a:prstGeom prst="rect">
            <a:avLst/>
          </a:prstGeom>
          <a:noFill/>
        </p:spPr>
        <p:txBody>
          <a:bodyPr wrap="square" rtlCol="0">
            <a:spAutoFit/>
          </a:bodyPr>
          <a:lstStyle/>
          <a:p>
            <a:r>
              <a:rPr lang="en-US" dirty="0">
                <a:solidFill>
                  <a:schemeClr val="bg1"/>
                </a:solidFill>
                <a:latin typeface="Poppins" pitchFamily="2" charset="77"/>
                <a:cs typeface="Poppins" pitchFamily="2" charset="77"/>
              </a:rPr>
              <a:t>AI plays a crucial role in improving accuracy and reducing errors in medical diagnosis by leveraging advanced algorithms and machine learning. AI systems can analyze vast amounts of medical data, including images, patient records, and clinical notes, with speed and precision beyond human capacity. This aids in early detection of diseases, provides more accurate diagnostic insights, and helps healthcare professionals make informed decisions.</a:t>
            </a:r>
          </a:p>
          <a:p>
            <a:endParaRPr lang="en-US" dirty="0">
              <a:solidFill>
                <a:schemeClr val="bg1"/>
              </a:solidFill>
              <a:latin typeface="Poppins" pitchFamily="2" charset="77"/>
              <a:cs typeface="Poppins" pitchFamily="2" charset="77"/>
            </a:endParaRPr>
          </a:p>
          <a:p>
            <a:r>
              <a:rPr lang="en-US" dirty="0">
                <a:solidFill>
                  <a:schemeClr val="bg1"/>
                </a:solidFill>
                <a:latin typeface="Poppins" pitchFamily="2" charset="77"/>
                <a:cs typeface="Poppins" pitchFamily="2" charset="77"/>
              </a:rPr>
              <a:t>Through pattern recognition and data analysis, AI can identify subtle indicators that may escape human notice. Moreover, AI can assist in minimizing errors associated with subjective interpretations, ensuring a more standardized and consistent diagnostic process. While AI has the potential to enhance diagnostic capabilities, it's important for healthcare professionals to collaborate with these systems, as a combination of human expertise and AI-driven insights often yields the most reliable </a:t>
            </a:r>
            <a:r>
              <a:rPr lang="en-US" sz="2400" dirty="0">
                <a:solidFill>
                  <a:schemeClr val="bg1"/>
                </a:solidFill>
                <a:latin typeface="Poppins" pitchFamily="2" charset="77"/>
                <a:cs typeface="Poppins" pitchFamily="2" charset="77"/>
              </a:rPr>
              <a:t>results.</a:t>
            </a:r>
          </a:p>
        </p:txBody>
      </p:sp>
      <p:pic>
        <p:nvPicPr>
          <p:cNvPr id="30" name="Picture 29" descr="A screenshot of a computer&#10;&#10;Description automatically generated">
            <a:extLst>
              <a:ext uri="{FF2B5EF4-FFF2-40B4-BE49-F238E27FC236}">
                <a16:creationId xmlns:a16="http://schemas.microsoft.com/office/drawing/2014/main" id="{48684898-2CF0-6A56-8A9A-51502EA66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3534906"/>
            <a:ext cx="9528035" cy="5955022"/>
          </a:xfrm>
          <a:prstGeom prst="rect">
            <a:avLst/>
          </a:prstGeom>
        </p:spPr>
      </p:pic>
    </p:spTree>
    <p:extLst>
      <p:ext uri="{BB962C8B-B14F-4D97-AF65-F5344CB8AC3E}">
        <p14:creationId xmlns:p14="http://schemas.microsoft.com/office/powerpoint/2010/main" val="390346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txBody>
          <a:bodyPr/>
          <a:lstStyle/>
          <a:p>
            <a:endParaRPr lang="en-US"/>
          </a:p>
        </p:txBody>
      </p:sp>
      <p:sp>
        <p:nvSpPr>
          <p:cNvPr id="4" name="Freeform 4"/>
          <p:cNvSpPr/>
          <p:nvPr/>
        </p:nvSpPr>
        <p:spPr>
          <a:xfrm rot="3091052">
            <a:off x="-895951" y="5089255"/>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3CDDF3D6-8669-0D55-E005-38DB55762FF7}"/>
              </a:ext>
            </a:extLst>
          </p:cNvPr>
          <p:cNvSpPr txBox="1"/>
          <p:nvPr/>
        </p:nvSpPr>
        <p:spPr>
          <a:xfrm>
            <a:off x="6172200" y="1562100"/>
            <a:ext cx="2514600" cy="990600"/>
          </a:xfrm>
          <a:prstGeom prst="rect">
            <a:avLst/>
          </a:prstGeom>
          <a:noFill/>
        </p:spPr>
        <p:txBody>
          <a:bodyPr wrap="square" rtlCol="0">
            <a:spAutoFit/>
          </a:bodyPr>
          <a:lstStyle/>
          <a:p>
            <a:endParaRPr lang="en-US" dirty="0"/>
          </a:p>
        </p:txBody>
      </p:sp>
      <p:pic>
        <p:nvPicPr>
          <p:cNvPr id="7" name="Picture 6" descr="A screenshot of a computer&#10;&#10;Description automatically generated">
            <a:extLst>
              <a:ext uri="{FF2B5EF4-FFF2-40B4-BE49-F238E27FC236}">
                <a16:creationId xmlns:a16="http://schemas.microsoft.com/office/drawing/2014/main" id="{E185C082-8C9B-882C-3867-96B58F8DB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79" y="1001742"/>
            <a:ext cx="9144000" cy="5715000"/>
          </a:xfrm>
          <a:prstGeom prst="rect">
            <a:avLst/>
          </a:prstGeom>
        </p:spPr>
      </p:pic>
      <p:sp>
        <p:nvSpPr>
          <p:cNvPr id="8" name="TextBox 7">
            <a:extLst>
              <a:ext uri="{FF2B5EF4-FFF2-40B4-BE49-F238E27FC236}">
                <a16:creationId xmlns:a16="http://schemas.microsoft.com/office/drawing/2014/main" id="{F94855DE-78C3-C2A8-D6A1-C1F20D2EBDE5}"/>
              </a:ext>
            </a:extLst>
          </p:cNvPr>
          <p:cNvSpPr txBox="1"/>
          <p:nvPr/>
        </p:nvSpPr>
        <p:spPr>
          <a:xfrm>
            <a:off x="12192000" y="1104900"/>
            <a:ext cx="4648200" cy="4247317"/>
          </a:xfrm>
          <a:prstGeom prst="rect">
            <a:avLst/>
          </a:prstGeom>
          <a:noFill/>
        </p:spPr>
        <p:txBody>
          <a:bodyPr wrap="square" rtlCol="0">
            <a:spAutoFit/>
          </a:bodyPr>
          <a:lstStyle/>
          <a:p>
            <a:r>
              <a:rPr lang="en-US" b="0" i="0" u="none" strike="noStrike" dirty="0">
                <a:solidFill>
                  <a:schemeClr val="bg1"/>
                </a:solidFill>
                <a:effectLst/>
                <a:latin typeface="Poppins" pitchFamily="2" charset="77"/>
                <a:cs typeface="Poppins" pitchFamily="2" charset="77"/>
              </a:rPr>
              <a:t>Per person personal health care spending for the 65 and older population was $22,356 in 2020, over 5 times higher than spending per child ($4,217) and almost 2.5 times the spending per working-age person ($9,154).</a:t>
            </a:r>
          </a:p>
          <a:p>
            <a:r>
              <a:rPr lang="en-US" b="0" i="0" u="none" strike="noStrike" dirty="0">
                <a:solidFill>
                  <a:schemeClr val="bg1"/>
                </a:solidFill>
                <a:effectLst/>
                <a:latin typeface="Poppins" pitchFamily="2" charset="77"/>
                <a:cs typeface="Poppins" pitchFamily="2" charset="77"/>
              </a:rPr>
              <a:t>Older Adults (aged 65 and older) were the smallest population group, about 17 percent of the population, and accounted for approximately 37 percent of all spending in 2020.</a:t>
            </a:r>
          </a:p>
          <a:p>
            <a:endParaRPr lang="en-US" dirty="0">
              <a:solidFill>
                <a:schemeClr val="bg1"/>
              </a:solidFill>
              <a:latin typeface="Poppins" pitchFamily="2" charset="77"/>
              <a:cs typeface="Poppins" pitchFamily="2" charset="77"/>
            </a:endParaRPr>
          </a:p>
          <a:p>
            <a:r>
              <a:rPr lang="en-US" b="0" i="0" u="none" strike="noStrike" dirty="0">
                <a:solidFill>
                  <a:schemeClr val="bg1"/>
                </a:solidFill>
                <a:effectLst/>
                <a:latin typeface="Poppins" pitchFamily="2" charset="77"/>
                <a:cs typeface="Poppins" pitchFamily="2" charset="77"/>
              </a:rPr>
              <a:t>The same can be said for </a:t>
            </a:r>
          </a:p>
          <a:p>
            <a:endParaRPr lang="en-US" dirty="0"/>
          </a:p>
        </p:txBody>
      </p:sp>
      <p:pic>
        <p:nvPicPr>
          <p:cNvPr id="17" name="Picture 16" descr="A graph of different colored bars&#10;&#10;Description automatically generated">
            <a:extLst>
              <a:ext uri="{FF2B5EF4-FFF2-40B4-BE49-F238E27FC236}">
                <a16:creationId xmlns:a16="http://schemas.microsoft.com/office/drawing/2014/main" id="{02DB2079-28CE-9E8B-75F8-F78D21B4BA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402" y="5829300"/>
            <a:ext cx="7288129" cy="37659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7" name="Freeform 7"/>
          <p:cNvSpPr/>
          <p:nvPr/>
        </p:nvSpPr>
        <p:spPr>
          <a:xfrm rot="1189665">
            <a:off x="14967430" y="-10855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8" name="Freeform 8"/>
          <p:cNvSpPr/>
          <p:nvPr/>
        </p:nvSpPr>
        <p:spPr>
          <a:xfrm rot="4621379">
            <a:off x="12989327" y="1332387"/>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en-US"/>
          </a:p>
        </p:txBody>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3"/>
            <a:stretch>
              <a:fillRect/>
            </a:stretch>
          </a:blipFill>
        </p:spPr>
        <p:txBody>
          <a:bodyPr/>
          <a:lstStyle/>
          <a:p>
            <a:endParaRPr lang="en-US"/>
          </a:p>
        </p:txBody>
      </p:sp>
      <p:pic>
        <p:nvPicPr>
          <p:cNvPr id="5" name="Picture 4" descr="A graph of a graph showing the number of health insurance&#10;&#10;Description automatically generated with medium confidence">
            <a:extLst>
              <a:ext uri="{FF2B5EF4-FFF2-40B4-BE49-F238E27FC236}">
                <a16:creationId xmlns:a16="http://schemas.microsoft.com/office/drawing/2014/main" id="{16C99525-3DB5-41B4-D792-CDF01E1B8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07" y="745958"/>
            <a:ext cx="7464490" cy="4876800"/>
          </a:xfrm>
          <a:prstGeom prst="rect">
            <a:avLst/>
          </a:prstGeom>
        </p:spPr>
      </p:pic>
      <p:pic>
        <p:nvPicPr>
          <p:cNvPr id="6" name="Picture 5" descr="A graph showing the number of patients with health care&#10;&#10;Description automatically generated">
            <a:extLst>
              <a:ext uri="{FF2B5EF4-FFF2-40B4-BE49-F238E27FC236}">
                <a16:creationId xmlns:a16="http://schemas.microsoft.com/office/drawing/2014/main" id="{5A166C83-5938-942C-C36B-AE35A2803F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738483"/>
            <a:ext cx="9046532" cy="4891749"/>
          </a:xfrm>
          <a:prstGeom prst="rect">
            <a:avLst/>
          </a:prstGeom>
        </p:spPr>
      </p:pic>
      <p:sp>
        <p:nvSpPr>
          <p:cNvPr id="10" name="TextBox 9">
            <a:extLst>
              <a:ext uri="{FF2B5EF4-FFF2-40B4-BE49-F238E27FC236}">
                <a16:creationId xmlns:a16="http://schemas.microsoft.com/office/drawing/2014/main" id="{33260C32-BA7A-6271-E909-88899B6D2EBF}"/>
              </a:ext>
            </a:extLst>
          </p:cNvPr>
          <p:cNvSpPr txBox="1"/>
          <p:nvPr/>
        </p:nvSpPr>
        <p:spPr>
          <a:xfrm>
            <a:off x="914400" y="6722222"/>
            <a:ext cx="16154400" cy="1569660"/>
          </a:xfrm>
          <a:prstGeom prst="rect">
            <a:avLst/>
          </a:prstGeom>
          <a:noFill/>
        </p:spPr>
        <p:txBody>
          <a:bodyPr wrap="square" rtlCol="0">
            <a:spAutoFit/>
          </a:bodyPr>
          <a:lstStyle/>
          <a:p>
            <a:r>
              <a:rPr lang="en-US" sz="3200" b="1" i="1" dirty="0">
                <a:solidFill>
                  <a:schemeClr val="bg1"/>
                </a:solidFill>
                <a:effectLst/>
                <a:latin typeface="Poppins" pitchFamily="2" charset="77"/>
                <a:ea typeface="Calibri" panose="020F0502020204030204" pitchFamily="34" charset="0"/>
                <a:cs typeface="Poppins" pitchFamily="2" charset="77"/>
              </a:rPr>
              <a:t>There are concerns about potential biases and disparities in healthcare, where some hospitals and doctors may inadvertently favor patients with private insurance over those with Medicaid.</a:t>
            </a:r>
            <a:r>
              <a:rPr lang="en-US" sz="3200" i="1" dirty="0">
                <a:solidFill>
                  <a:schemeClr val="bg1"/>
                </a:solidFill>
                <a:effectLst/>
                <a:latin typeface="Poppins" pitchFamily="2" charset="77"/>
                <a:cs typeface="Poppins" pitchFamily="2" charset="77"/>
              </a:rPr>
              <a:t> </a:t>
            </a:r>
            <a:endParaRPr lang="en-US" sz="3200" i="1" dirty="0">
              <a:solidFill>
                <a:schemeClr val="bg1"/>
              </a:solidFill>
              <a:latin typeface="Poppins" pitchFamily="2" charset="77"/>
              <a:cs typeface="Poppins" pitchFamily="2" charset="77"/>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en-US"/>
          </a:p>
        </p:txBody>
      </p:sp>
      <p:sp>
        <p:nvSpPr>
          <p:cNvPr id="3" name="Freeform 3"/>
          <p:cNvSpPr/>
          <p:nvPr/>
        </p:nvSpPr>
        <p:spPr>
          <a:xfrm>
            <a:off x="1571802" y="1261474"/>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en-US"/>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en-US"/>
          </a:p>
        </p:txBody>
      </p:sp>
      <p:sp>
        <p:nvSpPr>
          <p:cNvPr id="5" name="Freeform 5"/>
          <p:cNvSpPr/>
          <p:nvPr/>
        </p:nvSpPr>
        <p:spPr>
          <a:xfrm>
            <a:off x="-1082837" y="761728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681992" y="1646677"/>
            <a:ext cx="10268725" cy="1760097"/>
          </a:xfrm>
          <a:prstGeom prst="rect">
            <a:avLst/>
          </a:prstGeom>
        </p:spPr>
        <p:txBody>
          <a:bodyPr wrap="square" lIns="0" tIns="0" rIns="0" bIns="0" rtlCol="0" anchor="t">
            <a:spAutoFit/>
          </a:bodyPr>
          <a:lstStyle/>
          <a:p>
            <a:pPr marL="235529" lvl="1">
              <a:lnSpc>
                <a:spcPts val="3534"/>
              </a:lnSpc>
            </a:pPr>
            <a:r>
              <a:rPr lang="en-US" sz="2000" b="0" i="0" u="none" strike="noStrike" dirty="0">
                <a:solidFill>
                  <a:srgbClr val="E8EAED"/>
                </a:solidFill>
                <a:effectLst/>
                <a:latin typeface="Poppins" pitchFamily="2" charset="77"/>
                <a:cs typeface="Poppins" pitchFamily="2" charset="77"/>
              </a:rPr>
              <a:t>Data Science and AI can have a significant impact is in the </a:t>
            </a:r>
            <a:r>
              <a:rPr lang="en-US" sz="2000" b="0" i="0" u="none" strike="noStrike" dirty="0">
                <a:solidFill>
                  <a:srgbClr val="E2EEFF"/>
                </a:solidFill>
                <a:effectLst/>
                <a:latin typeface="Poppins" pitchFamily="2" charset="77"/>
                <a:cs typeface="Poppins" pitchFamily="2" charset="77"/>
              </a:rPr>
              <a:t>accuracy of medical diagnosis</a:t>
            </a:r>
            <a:r>
              <a:rPr lang="en-US" sz="2000" b="0" i="0" u="none" strike="noStrike" dirty="0">
                <a:solidFill>
                  <a:srgbClr val="E8EAED"/>
                </a:solidFill>
                <a:effectLst/>
                <a:latin typeface="Poppins" pitchFamily="2" charset="77"/>
                <a:cs typeface="Poppins" pitchFamily="2" charset="77"/>
              </a:rPr>
              <a:t>. By analyzing patient data, including medical histories, test results, and other relevant data points, AI tools can identify patterns and predict potential outcomes with a high degree of accuracy.</a:t>
            </a:r>
            <a:endParaRPr lang="en-US" sz="2000" dirty="0">
              <a:solidFill>
                <a:srgbClr val="FFFFFF"/>
              </a:solidFill>
              <a:latin typeface="Poppins" pitchFamily="2" charset="77"/>
              <a:cs typeface="Poppins" pitchFamily="2" charset="77"/>
            </a:endParaRPr>
          </a:p>
        </p:txBody>
      </p:sp>
      <p:sp>
        <p:nvSpPr>
          <p:cNvPr id="8" name="TextBox 8"/>
          <p:cNvSpPr txBox="1"/>
          <p:nvPr/>
        </p:nvSpPr>
        <p:spPr>
          <a:xfrm>
            <a:off x="4581433" y="3972247"/>
            <a:ext cx="10469841" cy="1760097"/>
          </a:xfrm>
          <a:prstGeom prst="rect">
            <a:avLst/>
          </a:prstGeom>
        </p:spPr>
        <p:txBody>
          <a:bodyPr lIns="0" tIns="0" rIns="0" bIns="0" rtlCol="0" anchor="t">
            <a:spAutoFit/>
          </a:bodyPr>
          <a:lstStyle/>
          <a:p>
            <a:pPr marL="235529" lvl="1">
              <a:lnSpc>
                <a:spcPts val="3534"/>
              </a:lnSpc>
            </a:pPr>
            <a:r>
              <a:rPr lang="en-US" sz="2000" b="0" i="0" u="none" strike="noStrike" dirty="0">
                <a:solidFill>
                  <a:schemeClr val="bg1"/>
                </a:solidFill>
                <a:effectLst/>
                <a:latin typeface="Poppins" pitchFamily="2" charset="77"/>
                <a:cs typeface="Poppins" pitchFamily="2" charset="77"/>
              </a:rPr>
              <a:t>AI can help providers gather that information, store and analyze it, and provide data-driven insights from vast numbers of people. Leveraging this information can help healthcare professionals determine how to better treat and manage diseases. Organizations are also starting to use AI to help improve drug safety.</a:t>
            </a:r>
            <a:endParaRPr lang="en-US" sz="2000" dirty="0">
              <a:solidFill>
                <a:schemeClr val="bg1"/>
              </a:solidFill>
              <a:latin typeface="Poppins" pitchFamily="2" charset="77"/>
              <a:cs typeface="Poppins" pitchFamily="2" charset="77"/>
            </a:endParaRPr>
          </a:p>
        </p:txBody>
      </p:sp>
      <p:sp>
        <p:nvSpPr>
          <p:cNvPr id="9" name="AutoShape 9"/>
          <p:cNvSpPr/>
          <p:nvPr/>
        </p:nvSpPr>
        <p:spPr>
          <a:xfrm>
            <a:off x="4241980" y="6215685"/>
            <a:ext cx="11126253" cy="26057"/>
          </a:xfrm>
          <a:prstGeom prst="line">
            <a:avLst/>
          </a:prstGeom>
          <a:ln w="3810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937638" y="1822933"/>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2197140" y="182293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rPr>
              <a:t>01</a:t>
            </a:r>
          </a:p>
        </p:txBody>
      </p:sp>
      <p:sp>
        <p:nvSpPr>
          <p:cNvPr id="12" name="Freeform 12"/>
          <p:cNvSpPr/>
          <p:nvPr/>
        </p:nvSpPr>
        <p:spPr>
          <a:xfrm>
            <a:off x="1754618" y="4237477"/>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2031570" y="439381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en-US"/>
          </a:p>
        </p:txBody>
      </p:sp>
      <p:sp>
        <p:nvSpPr>
          <p:cNvPr id="17" name="Freeform 10">
            <a:extLst>
              <a:ext uri="{FF2B5EF4-FFF2-40B4-BE49-F238E27FC236}">
                <a16:creationId xmlns:a16="http://schemas.microsoft.com/office/drawing/2014/main" id="{25993807-1EB1-F13D-01B3-55A6BCC7D573}"/>
              </a:ext>
            </a:extLst>
          </p:cNvPr>
          <p:cNvSpPr/>
          <p:nvPr/>
        </p:nvSpPr>
        <p:spPr>
          <a:xfrm>
            <a:off x="1691597" y="6735587"/>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3">
            <a:extLst>
              <a:ext uri="{FF2B5EF4-FFF2-40B4-BE49-F238E27FC236}">
                <a16:creationId xmlns:a16="http://schemas.microsoft.com/office/drawing/2014/main" id="{7C08F136-9BCB-569D-3A73-EEA4F1229AC3}"/>
              </a:ext>
            </a:extLst>
          </p:cNvPr>
          <p:cNvSpPr txBox="1"/>
          <p:nvPr/>
        </p:nvSpPr>
        <p:spPr>
          <a:xfrm>
            <a:off x="1987632" y="6823927"/>
            <a:ext cx="1420551" cy="1077218"/>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rPr>
              <a:t>03</a:t>
            </a:r>
          </a:p>
        </p:txBody>
      </p:sp>
      <p:sp>
        <p:nvSpPr>
          <p:cNvPr id="19" name="AutoShape 9">
            <a:extLst>
              <a:ext uri="{FF2B5EF4-FFF2-40B4-BE49-F238E27FC236}">
                <a16:creationId xmlns:a16="http://schemas.microsoft.com/office/drawing/2014/main" id="{9DF50A56-7CB0-5967-AF72-35AD6C98BA31}"/>
              </a:ext>
            </a:extLst>
          </p:cNvPr>
          <p:cNvSpPr/>
          <p:nvPr/>
        </p:nvSpPr>
        <p:spPr>
          <a:xfrm>
            <a:off x="4275376" y="3733610"/>
            <a:ext cx="11092857" cy="14913"/>
          </a:xfrm>
          <a:prstGeom prst="line">
            <a:avLst/>
          </a:prstGeom>
          <a:ln w="38100" cap="flat">
            <a:solidFill>
              <a:srgbClr val="FFFFFF"/>
            </a:solidFill>
            <a:prstDash val="solid"/>
            <a:headEnd type="none" w="sm" len="sm"/>
            <a:tailEnd type="none" w="sm" len="sm"/>
          </a:ln>
        </p:spPr>
        <p:txBody>
          <a:bodyPr/>
          <a:lstStyle/>
          <a:p>
            <a:endParaRPr lang="en-US"/>
          </a:p>
        </p:txBody>
      </p:sp>
      <p:sp>
        <p:nvSpPr>
          <p:cNvPr id="20" name="TextBox 19">
            <a:extLst>
              <a:ext uri="{FF2B5EF4-FFF2-40B4-BE49-F238E27FC236}">
                <a16:creationId xmlns:a16="http://schemas.microsoft.com/office/drawing/2014/main" id="{F1C1C6B7-5E80-2D39-2214-DE9DC1CE8604}"/>
              </a:ext>
            </a:extLst>
          </p:cNvPr>
          <p:cNvSpPr txBox="1"/>
          <p:nvPr/>
        </p:nvSpPr>
        <p:spPr>
          <a:xfrm>
            <a:off x="4605588" y="6349259"/>
            <a:ext cx="10762645" cy="2362185"/>
          </a:xfrm>
          <a:prstGeom prst="rect">
            <a:avLst/>
          </a:prstGeom>
          <a:noFill/>
        </p:spPr>
        <p:txBody>
          <a:bodyPr wrap="square" rtlCol="0">
            <a:spAutoFit/>
          </a:bodyPr>
          <a:lstStyle/>
          <a:p>
            <a:pPr>
              <a:lnSpc>
                <a:spcPct val="150000"/>
              </a:lnSpc>
            </a:pPr>
            <a:r>
              <a:rPr lang="en-US" sz="2000" dirty="0">
                <a:solidFill>
                  <a:schemeClr val="bg1"/>
                </a:solidFill>
                <a:latin typeface="Poppins" pitchFamily="2" charset="77"/>
                <a:cs typeface="Poppins" pitchFamily="2" charset="77"/>
              </a:rPr>
              <a:t>In summary, applying AI in healthcare analytics revolutionizes diagnostics, treatment, and operational efficiency, leading to personalized care, improved patient outcomes, and the potential for groundbreaking advancements in medical research and practice. The ethical application and adherence to regulations are essential for building trust ad ensuring the responsible use of ai in healthcare.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69" y="-183830"/>
            <a:ext cx="18561538" cy="1050491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9796247"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1862901" y="268640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dirty="0"/>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04</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US"/>
          </a:p>
        </p:txBody>
      </p:sp>
      <p:pic>
        <p:nvPicPr>
          <p:cNvPr id="23" name="Picture 22" descr="A screenshot of a computer&#10;&#10;Description automatically generated">
            <a:extLst>
              <a:ext uri="{FF2B5EF4-FFF2-40B4-BE49-F238E27FC236}">
                <a16:creationId xmlns:a16="http://schemas.microsoft.com/office/drawing/2014/main" id="{C6E39DE4-8EBE-9020-9149-F82935233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7874" y="1678964"/>
            <a:ext cx="10186889" cy="63668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1444</TotalTime>
  <Words>1298</Words>
  <Application>Microsoft Macintosh PowerPoint</Application>
  <PresentationFormat>Custom</PresentationFormat>
  <Paragraphs>64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Poppins</vt:lpstr>
      <vt:lpstr>Calibri</vt:lpstr>
      <vt:lpstr>Computer Says No</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AI Newsletter Presentation</dc:title>
  <cp:lastModifiedBy>Minchew, Samantha</cp:lastModifiedBy>
  <cp:revision>4</cp:revision>
  <dcterms:created xsi:type="dcterms:W3CDTF">2006-08-16T00:00:00Z</dcterms:created>
  <dcterms:modified xsi:type="dcterms:W3CDTF">2023-12-11T20:38:26Z</dcterms:modified>
  <dc:identifier>DAF148hMNxE</dc:identifier>
</cp:coreProperties>
</file>